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 id="2147483669" r:id="rId2"/>
  </p:sldMasterIdLst>
  <p:notesMasterIdLst>
    <p:notesMasterId r:id="rId55"/>
  </p:notesMasterIdLst>
  <p:sldIdLst>
    <p:sldId id="378" r:id="rId3"/>
    <p:sldId id="430" r:id="rId4"/>
    <p:sldId id="379" r:id="rId5"/>
    <p:sldId id="380" r:id="rId6"/>
    <p:sldId id="383" r:id="rId7"/>
    <p:sldId id="382" r:id="rId8"/>
    <p:sldId id="384" r:id="rId9"/>
    <p:sldId id="385" r:id="rId10"/>
    <p:sldId id="386" r:id="rId11"/>
    <p:sldId id="387" r:id="rId12"/>
    <p:sldId id="388" r:id="rId13"/>
    <p:sldId id="389" r:id="rId14"/>
    <p:sldId id="390" r:id="rId15"/>
    <p:sldId id="391" r:id="rId16"/>
    <p:sldId id="392" r:id="rId17"/>
    <p:sldId id="393" r:id="rId18"/>
    <p:sldId id="394" r:id="rId19"/>
    <p:sldId id="396" r:id="rId20"/>
    <p:sldId id="397" r:id="rId21"/>
    <p:sldId id="398" r:id="rId22"/>
    <p:sldId id="399" r:id="rId23"/>
    <p:sldId id="403" r:id="rId24"/>
    <p:sldId id="400" r:id="rId25"/>
    <p:sldId id="401" r:id="rId26"/>
    <p:sldId id="402" r:id="rId27"/>
    <p:sldId id="404" r:id="rId28"/>
    <p:sldId id="405" r:id="rId29"/>
    <p:sldId id="406" r:id="rId30"/>
    <p:sldId id="407" r:id="rId31"/>
    <p:sldId id="408" r:id="rId32"/>
    <p:sldId id="409" r:id="rId33"/>
    <p:sldId id="410" r:id="rId34"/>
    <p:sldId id="411" r:id="rId35"/>
    <p:sldId id="412" r:id="rId36"/>
    <p:sldId id="413" r:id="rId37"/>
    <p:sldId id="414" r:id="rId38"/>
    <p:sldId id="429" r:id="rId39"/>
    <p:sldId id="373" r:id="rId40"/>
    <p:sldId id="374" r:id="rId41"/>
    <p:sldId id="375" r:id="rId42"/>
    <p:sldId id="376" r:id="rId43"/>
    <p:sldId id="415" r:id="rId44"/>
    <p:sldId id="372" r:id="rId45"/>
    <p:sldId id="431" r:id="rId46"/>
    <p:sldId id="416" r:id="rId47"/>
    <p:sldId id="377" r:id="rId48"/>
    <p:sldId id="417" r:id="rId49"/>
    <p:sldId id="336" r:id="rId50"/>
    <p:sldId id="432" r:id="rId51"/>
    <p:sldId id="433" r:id="rId52"/>
    <p:sldId id="434" r:id="rId53"/>
    <p:sldId id="421" r:id="rId5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A50021"/>
    <a:srgbClr val="FFFF00"/>
    <a:srgbClr val="FFFF66"/>
    <a:srgbClr val="000066"/>
    <a:srgbClr val="FF9933"/>
    <a:srgbClr val="F7C90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1598" autoAdjust="0"/>
  </p:normalViewPr>
  <p:slideViewPr>
    <p:cSldViewPr snapToGrid="0">
      <p:cViewPr>
        <p:scale>
          <a:sx n="80" d="100"/>
          <a:sy n="80" d="100"/>
        </p:scale>
        <p:origin x="-108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514"/>
    </p:cViewPr>
  </p:sorterViewPr>
  <p:notesViewPr>
    <p:cSldViewPr snapToGrid="0">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pitchFamily="34"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endParaRPr lang="en-US"/>
          </a:p>
        </p:txBody>
      </p:sp>
      <p:sp>
        <p:nvSpPr>
          <p:cNvPr id="686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pitchFamily="34"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59E2A6C2-494B-4EC7-A828-E189FC1DFD98}"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A700B607-FAE9-4417-A194-32439D3372C1}" type="slidenum">
              <a:rPr lang="en-US" smtClean="0"/>
              <a:pPr/>
              <a:t>48</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sr-Latn-C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bwMode="auto">
          <a:xfrm>
            <a:off x="0" y="1588"/>
            <a:ext cx="9144000" cy="6854825"/>
          </a:xfrm>
          <a:prstGeom prst="rect">
            <a:avLst/>
          </a:prstGeom>
          <a:noFill/>
          <a:ln w="9525">
            <a:noFill/>
            <a:miter lim="800000"/>
            <a:headEnd/>
            <a:tailEnd/>
          </a:ln>
        </p:spPr>
      </p:pic>
    </p:spTree>
  </p:cSld>
  <p:clrMapOvr>
    <a:masterClrMapping/>
  </p:clrMapOvr>
  <p:transition>
    <p:plus/>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4" name="Oval 3"/>
          <p:cNvSpPr/>
          <p:nvPr/>
        </p:nvSpPr>
        <p:spPr>
          <a:xfrm>
            <a:off x="6573838" y="6253163"/>
            <a:ext cx="287337" cy="38417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 name="Rectangle 4"/>
          <p:cNvSpPr/>
          <p:nvPr/>
        </p:nvSpPr>
        <p:spPr>
          <a:xfrm>
            <a:off x="6488113" y="6297613"/>
            <a:ext cx="458787" cy="277812"/>
          </a:xfrm>
          <a:prstGeom prst="rect">
            <a:avLst/>
          </a:prstGeom>
        </p:spPr>
        <p:txBody>
          <a:bodyPr>
            <a:spAutoFit/>
          </a:bodyPr>
          <a:lstStyle/>
          <a:p>
            <a:pPr algn="ctr">
              <a:defRPr/>
            </a:pPr>
            <a:fld id="{EC569066-03FC-443C-9742-646A2481169C}" type="slidenum">
              <a:rPr lang="sr-Latn-RS" sz="1200">
                <a:solidFill>
                  <a:srgbClr val="A70431"/>
                </a:solidFill>
              </a:rPr>
              <a:pPr algn="ctr">
                <a:defRPr/>
              </a:pPr>
              <a:t>‹#›</a:t>
            </a:fld>
            <a:endParaRPr lang="en-GB" sz="1200" dirty="0">
              <a:solidFill>
                <a:srgbClr val="A70431"/>
              </a:solidFill>
            </a:endParaRPr>
          </a:p>
        </p:txBody>
      </p:sp>
      <p:sp>
        <p:nvSpPr>
          <p:cNvPr id="6" name="Rectangle 5"/>
          <p:cNvSpPr/>
          <p:nvPr/>
        </p:nvSpPr>
        <p:spPr>
          <a:xfrm>
            <a:off x="628650" y="1063625"/>
            <a:ext cx="7886700" cy="4603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a:solidFill>
                  <a:schemeClr val="bg1"/>
                </a:solidFill>
              </a:ln>
            </a:endParaRPr>
          </a:p>
        </p:txBody>
      </p:sp>
      <p:sp>
        <p:nvSpPr>
          <p:cNvPr id="7" name="Rectangle 6"/>
          <p:cNvSpPr/>
          <p:nvPr/>
        </p:nvSpPr>
        <p:spPr>
          <a:xfrm>
            <a:off x="2693988" y="6467475"/>
            <a:ext cx="3817937" cy="214313"/>
          </a:xfrm>
          <a:prstGeom prst="rect">
            <a:avLst/>
          </a:prstGeom>
        </p:spPr>
        <p:txBody>
          <a:bodyPr wrap="none">
            <a:spAutoFit/>
          </a:bodyPr>
          <a:lstStyle/>
          <a:p>
            <a:pPr eaLnBrk="1" hangingPunct="1">
              <a:defRPr/>
            </a:pPr>
            <a:r>
              <a:rPr lang="en-GB" altLang="sr-Latn-RS" sz="800" dirty="0">
                <a:solidFill>
                  <a:schemeClr val="bg1"/>
                </a:solidFill>
              </a:rPr>
              <a:t>©</a:t>
            </a:r>
            <a:r>
              <a:rPr lang="sr-Latn-CS" altLang="sr-Latn-RS" sz="800" dirty="0">
                <a:solidFill>
                  <a:schemeClr val="bg1"/>
                </a:solidFill>
              </a:rPr>
              <a:t> UNIVERZITET METROPOLITAN,</a:t>
            </a:r>
            <a:r>
              <a:rPr lang="sr-Latn-CS" altLang="sr-Latn-RS" sz="800" dirty="0"/>
              <a:t> </a:t>
            </a:r>
            <a:r>
              <a:rPr lang="sr-Latn-CS" altLang="sr-Latn-RS" sz="800" dirty="0">
                <a:solidFill>
                  <a:schemeClr val="bg1"/>
                </a:solidFill>
              </a:rPr>
              <a:t>Beograd</a:t>
            </a:r>
            <a:r>
              <a:rPr lang="en-GB" altLang="sr-Latn-RS" sz="800" dirty="0">
                <a:solidFill>
                  <a:schemeClr val="bg1"/>
                </a:solidFill>
              </a:rPr>
              <a:t>   </a:t>
            </a:r>
            <a:r>
              <a:rPr lang="sr-Latn-CS" altLang="sr-Latn-RS" sz="800" dirty="0">
                <a:solidFill>
                  <a:schemeClr val="bg1"/>
                </a:solidFill>
              </a:rPr>
              <a:t>/   Kopiranje i umnožavanje nije dozvoljeno</a:t>
            </a:r>
            <a:r>
              <a:rPr lang="en-US" altLang="sr-Latn-RS" sz="800" dirty="0">
                <a:solidFill>
                  <a:schemeClr val="bg1"/>
                </a:solidFill>
              </a:rPr>
              <a:t>.</a:t>
            </a:r>
            <a:endParaRPr lang="en-GB" altLang="sr-Latn-RS" sz="800" dirty="0">
              <a:solidFill>
                <a:schemeClr val="bg1"/>
              </a:solidFill>
            </a:endParaRPr>
          </a:p>
        </p:txBody>
      </p:sp>
      <p:sp>
        <p:nvSpPr>
          <p:cNvPr id="2" name="Title 1"/>
          <p:cNvSpPr>
            <a:spLocks noGrp="1"/>
          </p:cNvSpPr>
          <p:nvPr>
            <p:ph type="title"/>
          </p:nvPr>
        </p:nvSpPr>
        <p:spPr>
          <a:xfrm>
            <a:off x="628650" y="384196"/>
            <a:ext cx="7886700" cy="842359"/>
          </a:xfrm>
          <a:prstGeom prst="rect">
            <a:avLst/>
          </a:prstGeom>
        </p:spPr>
        <p:txBody>
          <a:bodyPr/>
          <a:lstStyle>
            <a:lvl1pPr>
              <a:defRPr>
                <a:solidFill>
                  <a:srgbClr val="A70431"/>
                </a:solidFill>
              </a:defRPr>
            </a:lvl1pPr>
          </a:lstStyle>
          <a:p>
            <a:r>
              <a:rPr lang="en-US" smtClean="0"/>
              <a:t>Click to edit Master title style</a:t>
            </a:r>
            <a:endParaRPr lang="sr-Latn-RS" dirty="0"/>
          </a:p>
        </p:txBody>
      </p:sp>
      <p:sp>
        <p:nvSpPr>
          <p:cNvPr id="3" name="Content Placeholder 2"/>
          <p:cNvSpPr>
            <a:spLocks noGrp="1"/>
          </p:cNvSpPr>
          <p:nvPr>
            <p:ph idx="1"/>
          </p:nvPr>
        </p:nvSpPr>
        <p:spPr>
          <a:xfrm>
            <a:off x="628650" y="1403585"/>
            <a:ext cx="7886700" cy="4351338"/>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RS" dirty="0"/>
          </a:p>
        </p:txBody>
      </p:sp>
    </p:spTree>
  </p:cSld>
  <p:clrMapOvr>
    <a:masterClrMapping/>
  </p:clrMapOvr>
  <p:transition>
    <p:plu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itle 1"/>
          <p:cNvSpPr txBox="1">
            <a:spLocks/>
          </p:cNvSpPr>
          <p:nvPr/>
        </p:nvSpPr>
        <p:spPr>
          <a:xfrm>
            <a:off x="628650" y="384175"/>
            <a:ext cx="7886700" cy="842963"/>
          </a:xfrm>
          <a:prstGeom prst="rect">
            <a:avLst/>
          </a:prstGeom>
        </p:spPr>
        <p:txBody>
          <a:bodyPr/>
          <a:lstStyle>
            <a:lvl1pPr algn="l" defTabSz="914400" rtl="0" eaLnBrk="1" latinLnBrk="0" hangingPunct="1">
              <a:lnSpc>
                <a:spcPct val="90000"/>
              </a:lnSpc>
              <a:spcBef>
                <a:spcPct val="0"/>
              </a:spcBef>
              <a:buNone/>
              <a:defRPr sz="4400" kern="1200">
                <a:solidFill>
                  <a:srgbClr val="A70431"/>
                </a:solidFill>
                <a:latin typeface="+mj-lt"/>
                <a:ea typeface="+mj-ea"/>
                <a:cs typeface="+mj-cs"/>
              </a:defRPr>
            </a:lvl1pPr>
          </a:lstStyle>
          <a:p>
            <a:pPr>
              <a:defRPr/>
            </a:pPr>
            <a:r>
              <a:rPr lang="en-US" dirty="0"/>
              <a:t>Click to edit Master title style</a:t>
            </a:r>
            <a:endParaRPr lang="sr-Latn-RS" dirty="0"/>
          </a:p>
        </p:txBody>
      </p:sp>
      <p:sp>
        <p:nvSpPr>
          <p:cNvPr id="4" name="Rectangle 3"/>
          <p:cNvSpPr/>
          <p:nvPr/>
        </p:nvSpPr>
        <p:spPr>
          <a:xfrm>
            <a:off x="628650" y="1063625"/>
            <a:ext cx="7886700" cy="4603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a:solidFill>
                  <a:schemeClr val="bg1"/>
                </a:solidFill>
              </a:ln>
            </a:endParaRPr>
          </a:p>
        </p:txBody>
      </p:sp>
      <p:sp>
        <p:nvSpPr>
          <p:cNvPr id="12" name="Content Placeholder 2"/>
          <p:cNvSpPr>
            <a:spLocks noGrp="1"/>
          </p:cNvSpPr>
          <p:nvPr>
            <p:ph idx="1"/>
          </p:nvPr>
        </p:nvSpPr>
        <p:spPr>
          <a:xfrm>
            <a:off x="628650" y="1403585"/>
            <a:ext cx="7886700" cy="4351338"/>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RS" dirty="0"/>
          </a:p>
        </p:txBody>
      </p:sp>
    </p:spTree>
  </p:cSld>
  <p:clrMapOvr>
    <a:masterClrMapping/>
  </p:clrMapOvr>
  <p:transition>
    <p:plus/>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Title 1"/>
          <p:cNvSpPr txBox="1">
            <a:spLocks/>
          </p:cNvSpPr>
          <p:nvPr/>
        </p:nvSpPr>
        <p:spPr>
          <a:xfrm>
            <a:off x="628650" y="384175"/>
            <a:ext cx="7886700" cy="842963"/>
          </a:xfrm>
          <a:prstGeom prst="rect">
            <a:avLst/>
          </a:prstGeom>
        </p:spPr>
        <p:txBody>
          <a:bodyPr/>
          <a:lstStyle>
            <a:lvl1pPr algn="l" defTabSz="914400" rtl="0" eaLnBrk="1" latinLnBrk="0" hangingPunct="1">
              <a:lnSpc>
                <a:spcPct val="90000"/>
              </a:lnSpc>
              <a:spcBef>
                <a:spcPct val="0"/>
              </a:spcBef>
              <a:buNone/>
              <a:defRPr sz="4400" kern="1200">
                <a:solidFill>
                  <a:srgbClr val="A70431"/>
                </a:solidFill>
                <a:latin typeface="+mj-lt"/>
                <a:ea typeface="+mj-ea"/>
                <a:cs typeface="+mj-cs"/>
              </a:defRPr>
            </a:lvl1pPr>
          </a:lstStyle>
          <a:p>
            <a:pPr>
              <a:defRPr/>
            </a:pPr>
            <a:r>
              <a:rPr lang="en-US" dirty="0"/>
              <a:t>Click to edit Master title style</a:t>
            </a:r>
            <a:endParaRPr lang="sr-Latn-RS" dirty="0"/>
          </a:p>
        </p:txBody>
      </p:sp>
      <p:sp>
        <p:nvSpPr>
          <p:cNvPr id="5" name="Rectangle 4"/>
          <p:cNvSpPr/>
          <p:nvPr/>
        </p:nvSpPr>
        <p:spPr>
          <a:xfrm>
            <a:off x="628650" y="1063625"/>
            <a:ext cx="7886700" cy="4603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a:solidFill>
                  <a:schemeClr val="bg1"/>
                </a:solidFill>
              </a:ln>
            </a:endParaRPr>
          </a:p>
        </p:txBody>
      </p:sp>
      <p:sp>
        <p:nvSpPr>
          <p:cNvPr id="10" name="Content Placeholder 2"/>
          <p:cNvSpPr>
            <a:spLocks noGrp="1"/>
          </p:cNvSpPr>
          <p:nvPr>
            <p:ph idx="1"/>
          </p:nvPr>
        </p:nvSpPr>
        <p:spPr>
          <a:xfrm>
            <a:off x="628650" y="1403585"/>
            <a:ext cx="3532644" cy="4351338"/>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RS" dirty="0"/>
          </a:p>
        </p:txBody>
      </p:sp>
      <p:sp>
        <p:nvSpPr>
          <p:cNvPr id="11" name="Content Placeholder 2"/>
          <p:cNvSpPr>
            <a:spLocks noGrp="1"/>
          </p:cNvSpPr>
          <p:nvPr>
            <p:ph idx="10"/>
          </p:nvPr>
        </p:nvSpPr>
        <p:spPr>
          <a:xfrm>
            <a:off x="4364711" y="1403585"/>
            <a:ext cx="4150639" cy="4351338"/>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RS" dirty="0"/>
          </a:p>
        </p:txBody>
      </p:sp>
    </p:spTree>
  </p:cSld>
  <p:clrMapOvr>
    <a:masterClrMapping/>
  </p:clrMapOvr>
  <p:transition>
    <p:plus/>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Title 1"/>
          <p:cNvSpPr txBox="1">
            <a:spLocks/>
          </p:cNvSpPr>
          <p:nvPr/>
        </p:nvSpPr>
        <p:spPr>
          <a:xfrm>
            <a:off x="628650" y="384175"/>
            <a:ext cx="7886700" cy="842963"/>
          </a:xfrm>
          <a:prstGeom prst="rect">
            <a:avLst/>
          </a:prstGeom>
        </p:spPr>
        <p:txBody>
          <a:bodyPr/>
          <a:lstStyle>
            <a:lvl1pPr algn="l" defTabSz="914400" rtl="0" eaLnBrk="1" latinLnBrk="0" hangingPunct="1">
              <a:lnSpc>
                <a:spcPct val="90000"/>
              </a:lnSpc>
              <a:spcBef>
                <a:spcPct val="0"/>
              </a:spcBef>
              <a:buNone/>
              <a:defRPr sz="4400" kern="1200">
                <a:solidFill>
                  <a:srgbClr val="A70431"/>
                </a:solidFill>
                <a:latin typeface="+mj-lt"/>
                <a:ea typeface="+mj-ea"/>
                <a:cs typeface="+mj-cs"/>
              </a:defRPr>
            </a:lvl1pPr>
          </a:lstStyle>
          <a:p>
            <a:pPr>
              <a:defRPr/>
            </a:pPr>
            <a:r>
              <a:rPr lang="en-US" dirty="0"/>
              <a:t>Click to edit Master title style</a:t>
            </a:r>
            <a:endParaRPr lang="sr-Latn-RS" dirty="0"/>
          </a:p>
        </p:txBody>
      </p:sp>
      <p:sp>
        <p:nvSpPr>
          <p:cNvPr id="7" name="Rectangle 6"/>
          <p:cNvSpPr/>
          <p:nvPr/>
        </p:nvSpPr>
        <p:spPr>
          <a:xfrm>
            <a:off x="628650" y="1063625"/>
            <a:ext cx="7886700" cy="46038"/>
          </a:xfrm>
          <a:prstGeom prst="rect">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n>
                <a:solidFill>
                  <a:schemeClr val="bg1"/>
                </a:solidFill>
              </a:ln>
            </a:endParaRPr>
          </a:p>
        </p:txBody>
      </p:sp>
      <p:sp>
        <p:nvSpPr>
          <p:cNvPr id="12" name="Content Placeholder 2"/>
          <p:cNvSpPr>
            <a:spLocks noGrp="1"/>
          </p:cNvSpPr>
          <p:nvPr>
            <p:ph idx="1"/>
          </p:nvPr>
        </p:nvSpPr>
        <p:spPr>
          <a:xfrm>
            <a:off x="628650" y="2364480"/>
            <a:ext cx="3532644" cy="3176164"/>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RS" dirty="0"/>
          </a:p>
        </p:txBody>
      </p:sp>
      <p:sp>
        <p:nvSpPr>
          <p:cNvPr id="13" name="Content Placeholder 2"/>
          <p:cNvSpPr>
            <a:spLocks noGrp="1"/>
          </p:cNvSpPr>
          <p:nvPr>
            <p:ph idx="10"/>
          </p:nvPr>
        </p:nvSpPr>
        <p:spPr>
          <a:xfrm>
            <a:off x="4364711" y="2364480"/>
            <a:ext cx="4150639" cy="3176164"/>
          </a:xfrm>
          <a:prstGeom prst="rect">
            <a:avLst/>
          </a:prstGeom>
        </p:spPr>
        <p:txBody>
          <a:bodyPr/>
          <a:lstStyle>
            <a:lvl1pPr>
              <a:defRPr sz="2400">
                <a:solidFill>
                  <a:schemeClr val="tx1">
                    <a:lumMod val="75000"/>
                    <a:lumOff val="25000"/>
                  </a:schemeClr>
                </a:solidFill>
              </a:defRPr>
            </a:lvl1pPr>
            <a:lvl2pPr>
              <a:defRPr sz="2000">
                <a:solidFill>
                  <a:schemeClr val="tx1">
                    <a:lumMod val="75000"/>
                    <a:lumOff val="25000"/>
                  </a:schemeClr>
                </a:solidFill>
              </a:defRPr>
            </a:lvl2pPr>
            <a:lvl3pPr>
              <a:defRPr sz="1800">
                <a:solidFill>
                  <a:schemeClr val="tx1">
                    <a:lumMod val="75000"/>
                    <a:lumOff val="25000"/>
                  </a:schemeClr>
                </a:solidFill>
              </a:defRPr>
            </a:lvl3pPr>
            <a:lvl4pPr>
              <a:defRPr sz="1600">
                <a:solidFill>
                  <a:schemeClr val="tx1">
                    <a:lumMod val="75000"/>
                    <a:lumOff val="25000"/>
                  </a:schemeClr>
                </a:solidFill>
              </a:defRPr>
            </a:lvl4pPr>
            <a:lvl5pPr>
              <a:defRPr sz="1400">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RS" dirty="0"/>
          </a:p>
        </p:txBody>
      </p:sp>
      <p:sp>
        <p:nvSpPr>
          <p:cNvPr id="17" name="Text Placeholder 16"/>
          <p:cNvSpPr>
            <a:spLocks noGrp="1"/>
          </p:cNvSpPr>
          <p:nvPr>
            <p:ph type="body" sz="quarter" idx="11"/>
          </p:nvPr>
        </p:nvSpPr>
        <p:spPr>
          <a:xfrm>
            <a:off x="628650" y="1433514"/>
            <a:ext cx="3532585" cy="720725"/>
          </a:xfrm>
          <a:prstGeom prst="rect">
            <a:avLst/>
          </a:prstGeom>
        </p:spPr>
        <p:txBody>
          <a:bodyPr/>
          <a:lstStyle>
            <a:lvl1pPr>
              <a:defRPr sz="2800"/>
            </a:lvl1pPr>
          </a:lstStyle>
          <a:p>
            <a:pPr lvl="0"/>
            <a:r>
              <a:rPr lang="en-US" smtClean="0"/>
              <a:t>Click to edit Master text styles</a:t>
            </a:r>
          </a:p>
        </p:txBody>
      </p:sp>
      <p:sp>
        <p:nvSpPr>
          <p:cNvPr id="18" name="Text Placeholder 16"/>
          <p:cNvSpPr>
            <a:spLocks noGrp="1"/>
          </p:cNvSpPr>
          <p:nvPr>
            <p:ph type="body" sz="quarter" idx="12"/>
          </p:nvPr>
        </p:nvSpPr>
        <p:spPr>
          <a:xfrm>
            <a:off x="4364711" y="1433514"/>
            <a:ext cx="4150639" cy="720725"/>
          </a:xfrm>
          <a:prstGeom prst="rect">
            <a:avLst/>
          </a:prstGeom>
        </p:spPr>
        <p:txBody>
          <a:bodyPr/>
          <a:lstStyle>
            <a:lvl1pPr>
              <a:defRPr sz="2800"/>
            </a:lvl1pPr>
          </a:lstStyle>
          <a:p>
            <a:pPr lvl="0"/>
            <a:r>
              <a:rPr lang="en-US" smtClean="0"/>
              <a:t>Click to edit Master text styles</a:t>
            </a:r>
          </a:p>
        </p:txBody>
      </p:sp>
    </p:spTree>
  </p:cSld>
  <p:clrMapOvr>
    <a:masterClrMapping/>
  </p:clrMapOvr>
  <p:transition>
    <p:plus/>
  </p:transition>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bwMode="auto">
          <a:xfrm>
            <a:off x="0" y="0"/>
            <a:ext cx="9144000" cy="6854825"/>
          </a:xfrm>
          <a:prstGeom prst="rect">
            <a:avLst/>
          </a:prstGeom>
          <a:noFill/>
          <a:ln w="9525">
            <a:noFill/>
            <a:miter lim="800000"/>
            <a:headEnd/>
            <a:tailEnd/>
          </a:ln>
        </p:spPr>
      </p:pic>
    </p:spTree>
  </p:cSld>
  <p:clrMapOvr>
    <a:masterClrMapping/>
  </p:clrMapOvr>
  <p:transition>
    <p:plu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0851" y="82550"/>
            <a:ext cx="826135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04950"/>
            <a:ext cx="4038600" cy="47259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04950"/>
            <a:ext cx="4038600" cy="472598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3"/>
          <p:cNvSpPr>
            <a:spLocks noGrp="1" noChangeArrowheads="1"/>
          </p:cNvSpPr>
          <p:nvPr>
            <p:ph type="ftr" sz="quarter" idx="10"/>
          </p:nvPr>
        </p:nvSpPr>
        <p:spPr>
          <a:xfrm>
            <a:off x="3119438" y="6373813"/>
            <a:ext cx="5286375" cy="352425"/>
          </a:xfrm>
          <a:prstGeom prst="rect">
            <a:avLst/>
          </a:prstGeom>
        </p:spPr>
        <p:txBody>
          <a:bodyPr/>
          <a:lstStyle>
            <a:lvl1pPr>
              <a:defRPr sz="1000"/>
            </a:lvl1pPr>
          </a:lstStyle>
          <a:p>
            <a:pPr>
              <a:defRPr/>
            </a:pPr>
            <a:r>
              <a:rPr lang="en-US"/>
              <a:t>IT350 Baze podataka</a:t>
            </a:r>
          </a:p>
        </p:txBody>
      </p:sp>
      <p:sp>
        <p:nvSpPr>
          <p:cNvPr id="6" name="Rectangle 14"/>
          <p:cNvSpPr>
            <a:spLocks noGrp="1" noChangeArrowheads="1"/>
          </p:cNvSpPr>
          <p:nvPr>
            <p:ph type="sldNum" sz="quarter" idx="11"/>
          </p:nvPr>
        </p:nvSpPr>
        <p:spPr>
          <a:xfrm>
            <a:off x="7961313" y="6370638"/>
            <a:ext cx="809625" cy="352425"/>
          </a:xfrm>
          <a:prstGeom prst="rect">
            <a:avLst/>
          </a:prstGeom>
        </p:spPr>
        <p:txBody>
          <a:bodyPr/>
          <a:lstStyle>
            <a:lvl1pPr>
              <a:defRPr/>
            </a:lvl1pPr>
          </a:lstStyle>
          <a:p>
            <a:pPr>
              <a:defRPr/>
            </a:pPr>
            <a:fld id="{5693DBC4-40B3-4432-ADA4-516857CB7CB0}" type="slidenum">
              <a:rPr lang="en-US"/>
              <a:pPr>
                <a:defRPr/>
              </a:pPr>
              <a:t>‹#›</a:t>
            </a:fld>
            <a:endParaRPr lang="en-US"/>
          </a:p>
        </p:txBody>
      </p:sp>
    </p:spTree>
  </p:cSld>
  <p:clrMapOvr>
    <a:masterClrMapping/>
  </p:clrMapOvr>
  <p:transition>
    <p:plus/>
  </p:transition>
  <p:hf hdr="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4"/>
          <p:cNvPicPr>
            <a:picLocks noChangeAspect="1"/>
          </p:cNvPicPr>
          <p:nvPr/>
        </p:nvPicPr>
        <p:blipFill>
          <a:blip r:embed="rId9"/>
          <a:srcRect/>
          <a:stretch>
            <a:fillRect/>
          </a:stretch>
        </p:blipFill>
        <p:spPr bwMode="auto">
          <a:xfrm>
            <a:off x="0" y="1588"/>
            <a:ext cx="9144000" cy="6854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Lst>
  <p:transition>
    <p:plus/>
  </p:transition>
  <p:hf hdr="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342900" indent="-3429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8" name="Title Placeholder 1"/>
          <p:cNvSpPr>
            <a:spLocks noGrp="1"/>
          </p:cNvSpPr>
          <p:nvPr>
            <p:ph type="title"/>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9" name="Text Placeholder 2"/>
          <p:cNvSpPr>
            <a:spLocks noGrp="1"/>
          </p:cNvSpPr>
          <p:nvPr>
            <p:ph type="body" idx="1"/>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2AADC39B-6806-4DD8-99D9-0983D5D20532}" type="datetimeFigureOut">
              <a:rPr lang="sr-Latn-RS"/>
              <a:pPr>
                <a:defRPr/>
              </a:pPr>
              <a:t>29.10.2023.</a:t>
            </a:fld>
            <a:endParaRPr lang="sr-Latn-R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sr-Latn-R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5ACF3EB5-1DCA-412C-ACBB-3ABFE410C3A3}" type="slidenum">
              <a:rPr lang="sr-Latn-RS"/>
              <a:pPr>
                <a:defRPr/>
              </a:pPr>
              <a:t>‹#›</a:t>
            </a:fld>
            <a:endParaRPr lang="sr-Latn-RS"/>
          </a:p>
        </p:txBody>
      </p:sp>
      <p:graphicFrame>
        <p:nvGraphicFramePr>
          <p:cNvPr id="1026" name="Object 27"/>
          <p:cNvGraphicFramePr>
            <a:graphicFrameLocks noChangeAspect="1"/>
          </p:cNvGraphicFramePr>
          <p:nvPr/>
        </p:nvGraphicFramePr>
        <p:xfrm>
          <a:off x="0" y="0"/>
          <a:ext cx="9147175" cy="6858000"/>
        </p:xfrm>
        <a:graphic>
          <a:graphicData uri="http://schemas.openxmlformats.org/presentationml/2006/ole">
            <p:oleObj spid="_x0000_s1026" name="Image" r:id="rId3" imgW="16507937" imgH="9282540" progId="">
              <p:embed/>
            </p:oleObj>
          </a:graphicData>
        </a:graphic>
      </p:graphicFrame>
    </p:spTree>
  </p:cSld>
  <p:clrMap bg1="lt1" tx1="dk1" bg2="lt2" tx2="dk2" accent1="accent1" accent2="accent2" accent3="accent3" accent4="accent4" accent5="accent5" accent6="accent6" hlink="hlink" folHlink="folHlink"/>
  <p:transition>
    <p:plus/>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defRPr>
      </a:lvl2pPr>
      <a:lvl3pPr algn="l" rtl="0" eaLnBrk="0" fontAlgn="base" hangingPunct="0">
        <a:lnSpc>
          <a:spcPct val="90000"/>
        </a:lnSpc>
        <a:spcBef>
          <a:spcPct val="0"/>
        </a:spcBef>
        <a:spcAft>
          <a:spcPct val="0"/>
        </a:spcAft>
        <a:defRPr sz="4400">
          <a:solidFill>
            <a:schemeClr val="tx1"/>
          </a:solidFill>
          <a:latin typeface="Calibri Light" pitchFamily="34" charset="0"/>
        </a:defRPr>
      </a:lvl3pPr>
      <a:lvl4pPr algn="l" rtl="0" eaLnBrk="0" fontAlgn="base" hangingPunct="0">
        <a:lnSpc>
          <a:spcPct val="90000"/>
        </a:lnSpc>
        <a:spcBef>
          <a:spcPct val="0"/>
        </a:spcBef>
        <a:spcAft>
          <a:spcPct val="0"/>
        </a:spcAft>
        <a:defRPr sz="4400">
          <a:solidFill>
            <a:schemeClr val="tx1"/>
          </a:solidFill>
          <a:latin typeface="Calibri Light" pitchFamily="34" charset="0"/>
        </a:defRPr>
      </a:lvl4pPr>
      <a:lvl5pPr algn="l" rtl="0" eaLnBrk="0" fontAlgn="base" hangingPunct="0">
        <a:lnSpc>
          <a:spcPct val="90000"/>
        </a:lnSpc>
        <a:spcBef>
          <a:spcPct val="0"/>
        </a:spcBef>
        <a:spcAft>
          <a:spcPct val="0"/>
        </a:spcAft>
        <a:defRPr sz="4400">
          <a:solidFill>
            <a:schemeClr val="tx1"/>
          </a:solidFill>
          <a:latin typeface="Calibri Light" pitchFamily="34" charset="0"/>
        </a:defRPr>
      </a:lvl5pPr>
      <a:lvl6pPr marL="457200" algn="l" rtl="0" fontAlgn="base">
        <a:lnSpc>
          <a:spcPct val="90000"/>
        </a:lnSpc>
        <a:spcBef>
          <a:spcPct val="0"/>
        </a:spcBef>
        <a:spcAft>
          <a:spcPct val="0"/>
        </a:spcAft>
        <a:defRPr sz="4400">
          <a:solidFill>
            <a:schemeClr val="tx1"/>
          </a:solidFill>
          <a:latin typeface="Calibri Light" pitchFamily="34" charset="0"/>
        </a:defRPr>
      </a:lvl6pPr>
      <a:lvl7pPr marL="914400" algn="l" rtl="0" fontAlgn="base">
        <a:lnSpc>
          <a:spcPct val="90000"/>
        </a:lnSpc>
        <a:spcBef>
          <a:spcPct val="0"/>
        </a:spcBef>
        <a:spcAft>
          <a:spcPct val="0"/>
        </a:spcAft>
        <a:defRPr sz="4400">
          <a:solidFill>
            <a:schemeClr val="tx1"/>
          </a:solidFill>
          <a:latin typeface="Calibri Light" pitchFamily="34" charset="0"/>
        </a:defRPr>
      </a:lvl7pPr>
      <a:lvl8pPr marL="1371600" algn="l" rtl="0" fontAlgn="base">
        <a:lnSpc>
          <a:spcPct val="90000"/>
        </a:lnSpc>
        <a:spcBef>
          <a:spcPct val="0"/>
        </a:spcBef>
        <a:spcAft>
          <a:spcPct val="0"/>
        </a:spcAft>
        <a:defRPr sz="4400">
          <a:solidFill>
            <a:schemeClr val="tx1"/>
          </a:solidFill>
          <a:latin typeface="Calibri Light" pitchFamily="34" charset="0"/>
        </a:defRPr>
      </a:lvl8pPr>
      <a:lvl9pPr marL="1828800" algn="l" rtl="0" fontAlgn="base">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ChangeArrowheads="1"/>
          </p:cNvSpPr>
          <p:nvPr/>
        </p:nvSpPr>
        <p:spPr bwMode="auto">
          <a:xfrm>
            <a:off x="1143000" y="2571750"/>
            <a:ext cx="6929438" cy="1384300"/>
          </a:xfrm>
          <a:prstGeom prst="rect">
            <a:avLst/>
          </a:prstGeom>
          <a:noFill/>
          <a:ln w="9525">
            <a:noFill/>
            <a:miter lim="800000"/>
            <a:headEnd/>
            <a:tailEnd/>
          </a:ln>
        </p:spPr>
        <p:txBody>
          <a:bodyPr>
            <a:spAutoFit/>
          </a:bodyPr>
          <a:lstStyle/>
          <a:p>
            <a:pPr algn="ctr"/>
            <a:r>
              <a:rPr lang="en-US" sz="2800" b="1" dirty="0" err="1">
                <a:solidFill>
                  <a:srgbClr val="A50021"/>
                </a:solidFill>
              </a:rPr>
              <a:t>Primeri</a:t>
            </a:r>
            <a:r>
              <a:rPr lang="en-US" sz="2800" b="1" dirty="0">
                <a:solidFill>
                  <a:srgbClr val="A50021"/>
                </a:solidFill>
              </a:rPr>
              <a:t> </a:t>
            </a:r>
            <a:r>
              <a:rPr lang="en-US" sz="2800" b="1" dirty="0" err="1">
                <a:solidFill>
                  <a:srgbClr val="A50021"/>
                </a:solidFill>
              </a:rPr>
              <a:t>dobrih</a:t>
            </a:r>
            <a:r>
              <a:rPr lang="en-US" sz="2800" b="1" dirty="0">
                <a:solidFill>
                  <a:srgbClr val="A50021"/>
                </a:solidFill>
              </a:rPr>
              <a:t> </a:t>
            </a:r>
            <a:r>
              <a:rPr lang="en-US" sz="2800" b="1" dirty="0" err="1">
                <a:solidFill>
                  <a:srgbClr val="A50021"/>
                </a:solidFill>
              </a:rPr>
              <a:t>konceptualnih</a:t>
            </a:r>
            <a:r>
              <a:rPr lang="en-US" sz="2800" b="1" dirty="0">
                <a:solidFill>
                  <a:srgbClr val="A50021"/>
                </a:solidFill>
              </a:rPr>
              <a:t> </a:t>
            </a:r>
            <a:r>
              <a:rPr lang="en-US" sz="2800" b="1" dirty="0" err="1">
                <a:solidFill>
                  <a:srgbClr val="A50021"/>
                </a:solidFill>
              </a:rPr>
              <a:t>modela</a:t>
            </a:r>
            <a:r>
              <a:rPr lang="en-US" sz="2800" b="1" dirty="0">
                <a:solidFill>
                  <a:srgbClr val="A50021"/>
                </a:solidFill>
              </a:rPr>
              <a:t>; </a:t>
            </a:r>
            <a:r>
              <a:rPr lang="en-US" sz="2800" b="1" dirty="0" err="1">
                <a:solidFill>
                  <a:srgbClr val="A50021"/>
                </a:solidFill>
              </a:rPr>
              <a:t>Veza</a:t>
            </a:r>
            <a:r>
              <a:rPr lang="en-US" sz="2800" b="1" dirty="0">
                <a:solidFill>
                  <a:srgbClr val="A50021"/>
                </a:solidFill>
              </a:rPr>
              <a:t> </a:t>
            </a:r>
            <a:r>
              <a:rPr lang="en-US" sz="2800" b="1" dirty="0" err="1">
                <a:solidFill>
                  <a:srgbClr val="A50021"/>
                </a:solidFill>
              </a:rPr>
              <a:t>konceptualni</a:t>
            </a:r>
            <a:r>
              <a:rPr lang="en-US" sz="2800" b="1" dirty="0">
                <a:solidFill>
                  <a:srgbClr val="A50021"/>
                </a:solidFill>
              </a:rPr>
              <a:t> – </a:t>
            </a:r>
            <a:r>
              <a:rPr lang="en-US" sz="2800" b="1" dirty="0" err="1">
                <a:solidFill>
                  <a:srgbClr val="A50021"/>
                </a:solidFill>
              </a:rPr>
              <a:t>logički</a:t>
            </a:r>
            <a:r>
              <a:rPr lang="en-US" sz="2800" b="1" dirty="0">
                <a:solidFill>
                  <a:srgbClr val="A50021"/>
                </a:solidFill>
              </a:rPr>
              <a:t>- </a:t>
            </a:r>
            <a:r>
              <a:rPr lang="en-US" sz="2800" b="1" dirty="0" err="1">
                <a:solidFill>
                  <a:srgbClr val="A50021"/>
                </a:solidFill>
              </a:rPr>
              <a:t>fizički</a:t>
            </a:r>
            <a:r>
              <a:rPr lang="en-US" sz="2800" b="1" dirty="0">
                <a:solidFill>
                  <a:srgbClr val="A50021"/>
                </a:solidFill>
              </a:rPr>
              <a:t> model </a:t>
            </a:r>
            <a:r>
              <a:rPr lang="en-US" sz="2800" b="1" dirty="0" err="1">
                <a:solidFill>
                  <a:srgbClr val="A50021"/>
                </a:solidFill>
              </a:rPr>
              <a:t>baze</a:t>
            </a:r>
            <a:r>
              <a:rPr lang="en-US" sz="2800" b="1" dirty="0">
                <a:solidFill>
                  <a:srgbClr val="A50021"/>
                </a:solidFill>
              </a:rPr>
              <a:t> </a:t>
            </a:r>
            <a:r>
              <a:rPr lang="en-US" sz="2800" b="1" dirty="0" err="1">
                <a:solidFill>
                  <a:srgbClr val="A50021"/>
                </a:solidFill>
              </a:rPr>
              <a:t>podataka</a:t>
            </a:r>
            <a:endParaRPr lang="en-US" sz="2800" b="1" dirty="0">
              <a:solidFill>
                <a:srgbClr val="A50021"/>
              </a:solidFill>
            </a:endParaRPr>
          </a:p>
        </p:txBody>
      </p:sp>
      <p:sp>
        <p:nvSpPr>
          <p:cNvPr id="4" name="Rectangle 8"/>
          <p:cNvSpPr txBox="1">
            <a:spLocks noChangeArrowheads="1"/>
          </p:cNvSpPr>
          <p:nvPr/>
        </p:nvSpPr>
        <p:spPr bwMode="auto">
          <a:xfrm>
            <a:off x="1505324" y="3946784"/>
            <a:ext cx="6684135" cy="2235613"/>
          </a:xfrm>
          <a:prstGeom prst="rect">
            <a:avLst/>
          </a:prstGeom>
          <a:noFill/>
          <a:ln>
            <a:miter lim="800000"/>
            <a:headEnd/>
            <a:tailEnd/>
          </a:ln>
        </p:spPr>
        <p:txBody>
          <a:bodyPr vert="horz" wrap="square" lIns="90000" tIns="46800" rIns="90000" bIns="46800" numCol="1" anchor="t" anchorCtr="0" compatLnSpc="1">
            <a:prstTxWarp prst="textNoShape">
              <a:avLst/>
            </a:prstTxWarp>
            <a:spAutoFit/>
          </a:bodyPr>
          <a:lstStyle/>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sr-Latn-CS" sz="2000" b="0" i="0" u="none" strike="noStrike" kern="1200" cap="none" spc="0" normalizeH="0" baseline="0" noProof="0" dirty="0" smtClean="0">
                <a:ln>
                  <a:noFill/>
                </a:ln>
                <a:solidFill>
                  <a:schemeClr val="tx1"/>
                </a:solidFill>
                <a:effectLst/>
                <a:uLnTx/>
                <a:uFillTx/>
                <a:latin typeface="+mn-lt"/>
                <a:ea typeface="+mn-ea"/>
                <a:cs typeface="+mn-cs"/>
              </a:rPr>
              <a:t>Oznaka predmeta:</a:t>
            </a:r>
            <a:r>
              <a:rPr kumimoji="0" lang="sr-Latn-CS" sz="2000" b="1" i="0" u="none" strike="noStrike" kern="1200" cap="none" spc="0" normalizeH="0" baseline="0" noProof="0" dirty="0" smtClean="0">
                <a:ln>
                  <a:noFill/>
                </a:ln>
                <a:solidFill>
                  <a:schemeClr val="tx1"/>
                </a:solidFill>
                <a:effectLst/>
                <a:uLnTx/>
                <a:uFillTx/>
                <a:latin typeface="+mn-lt"/>
                <a:ea typeface="+mn-ea"/>
                <a:cs typeface="+mn-cs"/>
              </a:rPr>
              <a:t> 	IT250</a:t>
            </a:r>
          </a:p>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sr-Latn-CS" sz="2000" b="0" i="0" u="none" strike="noStrike" kern="1200" cap="none" spc="0" normalizeH="0" baseline="0" noProof="0" dirty="0" smtClean="0">
                <a:ln>
                  <a:noFill/>
                </a:ln>
                <a:solidFill>
                  <a:schemeClr val="tx1"/>
                </a:solidFill>
                <a:effectLst/>
                <a:uLnTx/>
                <a:uFillTx/>
                <a:latin typeface="+mn-lt"/>
                <a:ea typeface="+mn-ea"/>
                <a:cs typeface="+mn-cs"/>
              </a:rPr>
              <a:t>Naziv predmeta:</a:t>
            </a:r>
            <a:r>
              <a:rPr kumimoji="0" lang="sr-Latn-CS" sz="2000" b="1" i="0" u="none" strike="noStrike" kern="1200" cap="none" spc="0" normalizeH="0" baseline="0" noProof="0" dirty="0" smtClean="0">
                <a:ln>
                  <a:noFill/>
                </a:ln>
                <a:solidFill>
                  <a:schemeClr val="tx1"/>
                </a:solidFill>
                <a:effectLst/>
                <a:uLnTx/>
                <a:uFillTx/>
                <a:latin typeface="+mn-lt"/>
                <a:ea typeface="+mn-ea"/>
                <a:cs typeface="+mn-cs"/>
              </a:rPr>
              <a:t>  		Baze podataka</a:t>
            </a:r>
          </a:p>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en-US" sz="2000" b="0" i="0" u="none" strike="noStrike" kern="1200" cap="none" spc="0" normalizeH="0" baseline="0" noProof="0" dirty="0" err="1" smtClean="0">
                <a:ln>
                  <a:noFill/>
                </a:ln>
                <a:solidFill>
                  <a:schemeClr val="tx1"/>
                </a:solidFill>
                <a:effectLst/>
                <a:uLnTx/>
                <a:uFillTx/>
                <a:latin typeface="+mn-lt"/>
                <a:ea typeface="+mn-ea"/>
                <a:cs typeface="+mn-cs"/>
              </a:rPr>
              <a:t>Predavanje</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 </a:t>
            </a:r>
            <a:r>
              <a:rPr kumimoji="0" lang="sr-Latn-CS" sz="2000" b="0" i="0" u="none" strike="noStrike" kern="1200" cap="none" spc="0" normalizeH="0" baseline="0" noProof="0" dirty="0" smtClean="0">
                <a:ln>
                  <a:noFill/>
                </a:ln>
                <a:solidFill>
                  <a:schemeClr val="tx1"/>
                </a:solidFill>
                <a:effectLst/>
                <a:uLnTx/>
                <a:uFillTx/>
                <a:latin typeface="+mn-lt"/>
                <a:ea typeface="+mn-ea"/>
                <a:cs typeface="+mn-cs"/>
              </a:rPr>
              <a:t>br. 		5</a:t>
            </a:r>
            <a:r>
              <a:rPr kumimoji="0" lang="sr-Latn-CS" sz="2000" b="1" i="0" u="none" strike="noStrike" kern="1200" cap="none" spc="0" normalizeH="0" baseline="0" noProof="0" dirty="0" smtClean="0">
                <a:ln>
                  <a:noFill/>
                </a:ln>
                <a:solidFill>
                  <a:schemeClr val="tx1"/>
                </a:solidFill>
                <a:effectLst/>
                <a:uLnTx/>
                <a:uFillTx/>
                <a:latin typeface="+mn-lt"/>
                <a:ea typeface="+mn-ea"/>
                <a:cs typeface="+mn-cs"/>
              </a:rPr>
              <a:t>	</a:t>
            </a:r>
          </a:p>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sr-Latn-CS" sz="2000" b="0" i="0" u="none" strike="noStrike" kern="1200" cap="none" spc="0" normalizeH="0" baseline="0" noProof="0" dirty="0" smtClean="0">
                <a:ln>
                  <a:noFill/>
                </a:ln>
                <a:solidFill>
                  <a:schemeClr val="tx1"/>
                </a:solidFill>
                <a:effectLst/>
                <a:uLnTx/>
                <a:uFillTx/>
                <a:latin typeface="+mn-lt"/>
                <a:ea typeface="+mn-ea"/>
                <a:cs typeface="+mn-cs"/>
              </a:rPr>
              <a:t>Predavači: 		</a:t>
            </a:r>
            <a:r>
              <a:rPr kumimoji="0" lang="sr-Latn-CS" sz="2000" b="1" i="1" u="none" strike="noStrike" kern="1200" cap="none" spc="0" normalizeH="0" baseline="0" noProof="0" dirty="0" smtClean="0">
                <a:ln>
                  <a:noFill/>
                </a:ln>
                <a:solidFill>
                  <a:schemeClr val="tx1"/>
                </a:solidFill>
                <a:effectLst/>
                <a:uLnTx/>
                <a:uFillTx/>
                <a:latin typeface="+mn-lt"/>
                <a:ea typeface="+mn-ea"/>
                <a:cs typeface="+mn-cs"/>
              </a:rPr>
              <a:t>Doc. dr Miloš Jovanović (Beograd) </a:t>
            </a:r>
            <a:r>
              <a:rPr kumimoji="0" lang="sr-Latn-CS" sz="20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000" b="1" i="1" u="none" strike="noStrike" kern="1200" cap="none" spc="0" normalizeH="0" baseline="0" noProof="0" dirty="0" smtClean="0">
                <a:ln>
                  <a:noFill/>
                </a:ln>
                <a:solidFill>
                  <a:schemeClr val="tx1"/>
                </a:solidFill>
                <a:effectLst/>
                <a:uLnTx/>
                <a:uFillTx/>
                <a:latin typeface="+mn-lt"/>
                <a:ea typeface="+mn-ea"/>
                <a:cs typeface="+mn-cs"/>
              </a:rPr>
              <a:t>Prof. </a:t>
            </a:r>
            <a:r>
              <a:rPr kumimoji="0" lang="en-US" sz="2000" b="1" i="1" u="none" strike="noStrike" kern="1200" cap="none" spc="0" normalizeH="0" baseline="0" noProof="0" dirty="0" err="1" smtClean="0">
                <a:ln>
                  <a:noFill/>
                </a:ln>
                <a:solidFill>
                  <a:schemeClr val="tx1"/>
                </a:solidFill>
                <a:effectLst/>
                <a:uLnTx/>
                <a:uFillTx/>
                <a:latin typeface="+mn-lt"/>
                <a:ea typeface="+mn-ea"/>
                <a:cs typeface="+mn-cs"/>
              </a:rPr>
              <a:t>dr</a:t>
            </a:r>
            <a:r>
              <a:rPr kumimoji="0" lang="en-US" sz="2000" b="1" i="1" u="none" strike="noStrike" kern="1200" cap="none" spc="0" normalizeH="0" baseline="0" noProof="0" dirty="0" smtClean="0">
                <a:ln>
                  <a:noFill/>
                </a:ln>
                <a:solidFill>
                  <a:schemeClr val="tx1"/>
                </a:solidFill>
                <a:effectLst/>
                <a:uLnTx/>
                <a:uFillTx/>
                <a:latin typeface="+mn-lt"/>
                <a:ea typeface="+mn-ea"/>
                <a:cs typeface="+mn-cs"/>
              </a:rPr>
              <a:t> </a:t>
            </a:r>
            <a:r>
              <a:rPr kumimoji="0" lang="en-US" sz="2000" b="1" i="1" u="none" strike="noStrike" kern="1200" cap="none" spc="0" normalizeH="0" baseline="0" noProof="0" dirty="0" err="1" smtClean="0">
                <a:ln>
                  <a:noFill/>
                </a:ln>
                <a:solidFill>
                  <a:schemeClr val="tx1"/>
                </a:solidFill>
                <a:effectLst/>
                <a:uLnTx/>
                <a:uFillTx/>
                <a:latin typeface="+mn-lt"/>
                <a:ea typeface="+mn-ea"/>
                <a:cs typeface="+mn-cs"/>
              </a:rPr>
              <a:t>Milena</a:t>
            </a:r>
            <a:r>
              <a:rPr kumimoji="0" lang="en-US" sz="2000" b="1" i="1" u="none" strike="noStrike" kern="1200" cap="none" spc="0" normalizeH="0" baseline="0" noProof="0" dirty="0" smtClean="0">
                <a:ln>
                  <a:noFill/>
                </a:ln>
                <a:solidFill>
                  <a:schemeClr val="tx1"/>
                </a:solidFill>
                <a:effectLst/>
                <a:uLnTx/>
                <a:uFillTx/>
                <a:latin typeface="+mn-lt"/>
                <a:ea typeface="+mn-ea"/>
                <a:cs typeface="+mn-cs"/>
              </a:rPr>
              <a:t> </a:t>
            </a:r>
            <a:r>
              <a:rPr kumimoji="0" lang="en-US" sz="2000" b="1" i="1" u="none" strike="noStrike" kern="1200" cap="none" spc="0" normalizeH="0" baseline="0" noProof="0" dirty="0" err="1" smtClean="0">
                <a:ln>
                  <a:noFill/>
                </a:ln>
                <a:solidFill>
                  <a:schemeClr val="tx1"/>
                </a:solidFill>
                <a:effectLst/>
                <a:uLnTx/>
                <a:uFillTx/>
                <a:latin typeface="+mn-lt"/>
                <a:ea typeface="+mn-ea"/>
                <a:cs typeface="+mn-cs"/>
              </a:rPr>
              <a:t>Bogdanović</a:t>
            </a:r>
            <a:r>
              <a:rPr kumimoji="0" lang="sr-Latn-RS" sz="2000" b="1" i="1" u="none" strike="noStrike" kern="1200" cap="none" spc="0" normalizeH="0" baseline="0" noProof="0" dirty="0" smtClean="0">
                <a:ln>
                  <a:noFill/>
                </a:ln>
                <a:solidFill>
                  <a:schemeClr val="tx1"/>
                </a:solidFill>
                <a:effectLst/>
                <a:uLnTx/>
                <a:uFillTx/>
                <a:latin typeface="+mn-lt"/>
                <a:ea typeface="+mn-ea"/>
                <a:cs typeface="+mn-cs"/>
              </a:rPr>
              <a:t> (Niš)</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base" latinLnBrk="0" hangingPunct="1">
              <a:lnSpc>
                <a:spcPct val="100000"/>
              </a:lnSpc>
              <a:spcBef>
                <a:spcPct val="0"/>
              </a:spcBef>
              <a:spcAft>
                <a:spcPct val="0"/>
              </a:spcAft>
              <a:buClrTx/>
              <a:buSzTx/>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kumimoji="0" lang="sr-Latn-CS" sz="2000" b="0" i="0" u="none" strike="noStrike" kern="1200" cap="none" spc="0" normalizeH="0" baseline="0" noProof="0" dirty="0" smtClean="0">
                <a:ln>
                  <a:noFill/>
                </a:ln>
                <a:solidFill>
                  <a:schemeClr val="tx1"/>
                </a:solidFill>
                <a:effectLst/>
                <a:uLnTx/>
                <a:uFillTx/>
                <a:latin typeface="+mn-lt"/>
                <a:ea typeface="+mn-ea"/>
                <a:cs typeface="+mn-cs"/>
              </a:rPr>
              <a:t>Školska godina: 		</a:t>
            </a:r>
            <a:r>
              <a:rPr kumimoji="0" lang="sr-Latn-CS" sz="2000" b="1" i="1" u="none" strike="noStrike" kern="1200" cap="none" spc="0" normalizeH="0" baseline="0" noProof="0" dirty="0" smtClean="0">
                <a:ln>
                  <a:noFill/>
                </a:ln>
                <a:solidFill>
                  <a:schemeClr val="tx1"/>
                </a:solidFill>
                <a:effectLst/>
                <a:uLnTx/>
                <a:uFillTx/>
                <a:latin typeface="+mn-lt"/>
                <a:ea typeface="+mn-ea"/>
                <a:cs typeface="+mn-cs"/>
              </a:rPr>
              <a:t>2023/2024.</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457200" rtl="0" eaLnBrk="1" fontAlgn="base" latinLnBrk="0" hangingPunct="1">
              <a:lnSpc>
                <a:spcPct val="90000"/>
              </a:lnSpc>
              <a:spcBef>
                <a:spcPts val="1000"/>
              </a:spcBef>
              <a:spcAft>
                <a:spcPct val="0"/>
              </a:spcAft>
              <a:buClrTx/>
              <a:buSzTx/>
              <a:buFont typeface="Arial"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ransition>
    <p:plu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Izbor prave relacije</a:t>
            </a:r>
          </a:p>
        </p:txBody>
      </p:sp>
      <p:sp>
        <p:nvSpPr>
          <p:cNvPr id="4" name="Rectangle 3"/>
          <p:cNvSpPr/>
          <p:nvPr/>
        </p:nvSpPr>
        <p:spPr>
          <a:xfrm>
            <a:off x="661988" y="1114425"/>
            <a:ext cx="8086725" cy="1477963"/>
          </a:xfrm>
          <a:prstGeom prst="rect">
            <a:avLst/>
          </a:prstGeom>
          <a:solidFill>
            <a:schemeClr val="accent6">
              <a:lumMod val="60000"/>
              <a:lumOff val="40000"/>
            </a:schemeClr>
          </a:solidFill>
        </p:spPr>
        <p:txBody>
          <a:bodyPr>
            <a:spAutoFit/>
          </a:bodyPr>
          <a:lstStyle/>
          <a:p>
            <a:pPr>
              <a:defRPr/>
            </a:pPr>
            <a:r>
              <a:rPr lang="sr-Latn-RS" b="1" dirty="0"/>
              <a:t>Dodavanje svih mogućih relacija u dizajn baze podataka nije često dobra ideja.</a:t>
            </a:r>
          </a:p>
          <a:p>
            <a:pPr>
              <a:defRPr/>
            </a:pPr>
            <a:r>
              <a:rPr lang="sr-Latn-RS" dirty="0"/>
              <a:t>To može dovesti do redudantnosti, anomalija ažuriranja, anomalija brisanja u smislu da </a:t>
            </a:r>
            <a:r>
              <a:rPr lang="sr-Latn-RS" i="1" dirty="0"/>
              <a:t>povezan par tipova entiteta za jednu relaciju na dijagramu može biti izveden iz jedne ili više drugih relacija. </a:t>
            </a:r>
            <a:endParaRPr lang="en-US" dirty="0"/>
          </a:p>
        </p:txBody>
      </p:sp>
      <p:pic>
        <p:nvPicPr>
          <p:cNvPr id="19461" name="Picture 4"/>
          <p:cNvPicPr>
            <a:picLocks noChangeAspect="1"/>
          </p:cNvPicPr>
          <p:nvPr/>
        </p:nvPicPr>
        <p:blipFill>
          <a:blip r:embed="rId2"/>
          <a:srcRect/>
          <a:stretch>
            <a:fillRect/>
          </a:stretch>
        </p:blipFill>
        <p:spPr bwMode="auto">
          <a:xfrm>
            <a:off x="360363" y="2722563"/>
            <a:ext cx="4503737" cy="2989262"/>
          </a:xfrm>
          <a:prstGeom prst="rect">
            <a:avLst/>
          </a:prstGeom>
          <a:noFill/>
          <a:ln w="9525">
            <a:noFill/>
            <a:miter lim="800000"/>
            <a:headEnd/>
            <a:tailEnd/>
          </a:ln>
        </p:spPr>
      </p:pic>
      <p:sp>
        <p:nvSpPr>
          <p:cNvPr id="6" name="Rectangle 5"/>
          <p:cNvSpPr/>
          <p:nvPr/>
        </p:nvSpPr>
        <p:spPr>
          <a:xfrm>
            <a:off x="4827588" y="2603500"/>
            <a:ext cx="4071937" cy="3292475"/>
          </a:xfrm>
          <a:prstGeom prst="rect">
            <a:avLst/>
          </a:prstGeom>
          <a:solidFill>
            <a:schemeClr val="accent2">
              <a:lumMod val="60000"/>
              <a:lumOff val="40000"/>
            </a:schemeClr>
          </a:solidFill>
        </p:spPr>
        <p:txBody>
          <a:bodyPr>
            <a:spAutoFit/>
          </a:bodyPr>
          <a:lstStyle/>
          <a:p>
            <a:pPr>
              <a:defRPr/>
            </a:pPr>
            <a:r>
              <a:rPr lang="sr-Latn-RS" sz="1600" i="1" dirty="0">
                <a:latin typeface="+mn-lt"/>
              </a:rPr>
              <a:t>Movies, </a:t>
            </a:r>
            <a:r>
              <a:rPr lang="sr-Latn-RS" sz="1600" i="1" dirty="0" smtClean="0">
                <a:latin typeface="+mn-lt"/>
              </a:rPr>
              <a:t>Stars </a:t>
            </a:r>
            <a:r>
              <a:rPr lang="sr-Latn-RS" sz="1600" i="1" dirty="0">
                <a:latin typeface="+mn-lt"/>
              </a:rPr>
              <a:t>i </a:t>
            </a:r>
            <a:r>
              <a:rPr lang="sr-Latn-RS" sz="1600" i="1" dirty="0" smtClean="0">
                <a:latin typeface="+mn-lt"/>
              </a:rPr>
              <a:t>Studios </a:t>
            </a:r>
            <a:r>
              <a:rPr lang="sr-Latn-RS" sz="1600" i="1" dirty="0">
                <a:latin typeface="+mn-lt"/>
              </a:rPr>
              <a:t>su povezani </a:t>
            </a:r>
            <a:r>
              <a:rPr lang="sr-Latn-RS" sz="1600" i="1" dirty="0" smtClean="0">
                <a:latin typeface="+mn-lt"/>
              </a:rPr>
              <a:t>ternarnom </a:t>
            </a:r>
            <a:r>
              <a:rPr lang="sr-Latn-RS" sz="1600" i="1" dirty="0">
                <a:latin typeface="+mn-lt"/>
              </a:rPr>
              <a:t>relacijom Contracts. </a:t>
            </a:r>
          </a:p>
          <a:p>
            <a:pPr>
              <a:defRPr/>
            </a:pPr>
            <a:r>
              <a:rPr lang="sr-Latn-RS" sz="1600" i="1" dirty="0">
                <a:latin typeface="+mn-lt"/>
              </a:rPr>
              <a:t>Da li nam je u ovom slučaju zaista potrebna relacija između Movies i Stars i između Movies</a:t>
            </a:r>
            <a:br>
              <a:rPr lang="sr-Latn-RS" sz="1600" i="1" dirty="0">
                <a:latin typeface="+mn-lt"/>
              </a:rPr>
            </a:br>
            <a:r>
              <a:rPr lang="sr-Latn-RS" sz="1600" i="1" dirty="0">
                <a:latin typeface="+mn-lt"/>
              </a:rPr>
              <a:t>i Studios respektivno?</a:t>
            </a:r>
          </a:p>
          <a:p>
            <a:pPr>
              <a:defRPr/>
            </a:pPr>
            <a:r>
              <a:rPr lang="sr-Latn-RS" sz="1600" b="1" i="1" dirty="0">
                <a:latin typeface="+mn-lt"/>
              </a:rPr>
              <a:t>Odgovor je: ne znamo</a:t>
            </a:r>
          </a:p>
          <a:p>
            <a:pPr>
              <a:defRPr/>
            </a:pPr>
            <a:r>
              <a:rPr lang="sr-Latn-RS" sz="1600" i="1" dirty="0">
                <a:latin typeface="+mn-lt"/>
              </a:rPr>
              <a:t>Ukoliko neka zvezda može da se pojavi u filmu samo ako postoji ugovor</a:t>
            </a:r>
            <a:r>
              <a:rPr lang="vi-VN" sz="1600" dirty="0">
                <a:latin typeface="Calibri" pitchFamily="34" charset="0"/>
                <a:cs typeface="Calibri" pitchFamily="34" charset="0"/>
              </a:rPr>
              <a:t> koji se odnosi na tu zvezdu</a:t>
            </a:r>
            <a:r>
              <a:rPr lang="sr-Latn-RS" sz="1600" dirty="0">
                <a:latin typeface="Calibri" pitchFamily="34" charset="0"/>
                <a:cs typeface="Calibri" pitchFamily="34" charset="0"/>
              </a:rPr>
              <a:t>,</a:t>
            </a:r>
            <a:r>
              <a:rPr lang="sr-Latn-RS" sz="1600" i="1" dirty="0">
                <a:latin typeface="+mn-lt"/>
              </a:rPr>
              <a:t> film i studio koji je vlasnik filma, tada nema potrebe za relacijom Stars-in. </a:t>
            </a:r>
          </a:p>
          <a:p>
            <a:pPr>
              <a:defRPr/>
            </a:pPr>
            <a:r>
              <a:rPr lang="sr-Latn-RS" sz="1600" i="1" dirty="0">
                <a:latin typeface="+mn-lt"/>
              </a:rPr>
              <a:t>Međutim, ako mi u našoj bazi ne znamo da ugovor postoji – imamo potrebu da zadržimo Stars-in relaciju</a:t>
            </a:r>
            <a:r>
              <a:rPr lang="sr-Latn-RS" sz="1600" dirty="0">
                <a:latin typeface="+mn-lt"/>
              </a:rPr>
              <a:t>. </a:t>
            </a:r>
          </a:p>
        </p:txBody>
      </p:sp>
    </p:spTree>
  </p:cSld>
  <p:clrMapOvr>
    <a:masterClrMapping/>
  </p:clrMapOvr>
  <p:transition>
    <p:plu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endParaRPr lang="en-US" smtClean="0"/>
          </a:p>
        </p:txBody>
      </p:sp>
      <p:pic>
        <p:nvPicPr>
          <p:cNvPr id="20484" name="Picture 2" descr="http://mdita.metropolitan.ac.rs/qdita-temp/IT350/L05/IT350-IT2008-IM-DMOD-CONC-Slika1002.png"/>
          <p:cNvPicPr>
            <a:picLocks noChangeAspect="1" noChangeArrowheads="1"/>
          </p:cNvPicPr>
          <p:nvPr/>
        </p:nvPicPr>
        <p:blipFill>
          <a:blip r:embed="rId2"/>
          <a:srcRect/>
          <a:stretch>
            <a:fillRect/>
          </a:stretch>
        </p:blipFill>
        <p:spPr bwMode="auto">
          <a:xfrm>
            <a:off x="261938" y="317500"/>
            <a:ext cx="6010275" cy="1847850"/>
          </a:xfrm>
          <a:prstGeom prst="rect">
            <a:avLst/>
          </a:prstGeom>
          <a:noFill/>
          <a:ln w="9525">
            <a:noFill/>
            <a:miter lim="800000"/>
            <a:headEnd/>
            <a:tailEnd/>
          </a:ln>
        </p:spPr>
      </p:pic>
      <p:pic>
        <p:nvPicPr>
          <p:cNvPr id="20485" name="Picture 4" descr="http://mdita.metropolitan.ac.rs/qdita-temp/IT350/L05/IT350-IT2008-IM-DMOD-CONC-Slika1003.png"/>
          <p:cNvPicPr>
            <a:picLocks noChangeAspect="1" noChangeArrowheads="1"/>
          </p:cNvPicPr>
          <p:nvPr/>
        </p:nvPicPr>
        <p:blipFill>
          <a:blip r:embed="rId3"/>
          <a:srcRect/>
          <a:stretch>
            <a:fillRect/>
          </a:stretch>
        </p:blipFill>
        <p:spPr bwMode="auto">
          <a:xfrm>
            <a:off x="2154238" y="2640013"/>
            <a:ext cx="4714875" cy="1924050"/>
          </a:xfrm>
          <a:prstGeom prst="rect">
            <a:avLst/>
          </a:prstGeom>
          <a:noFill/>
          <a:ln w="9525">
            <a:noFill/>
            <a:miter lim="800000"/>
            <a:headEnd/>
            <a:tailEnd/>
          </a:ln>
        </p:spPr>
      </p:pic>
      <p:sp>
        <p:nvSpPr>
          <p:cNvPr id="6" name="Rectangle 5"/>
          <p:cNvSpPr/>
          <p:nvPr/>
        </p:nvSpPr>
        <p:spPr>
          <a:xfrm>
            <a:off x="1017588" y="2181225"/>
            <a:ext cx="2335212" cy="338138"/>
          </a:xfrm>
          <a:prstGeom prst="rect">
            <a:avLst/>
          </a:prstGeom>
        </p:spPr>
        <p:txBody>
          <a:bodyPr wrap="none">
            <a:spAutoFit/>
          </a:bodyPr>
          <a:lstStyle/>
          <a:p>
            <a:pPr>
              <a:defRPr/>
            </a:pPr>
            <a:r>
              <a:rPr lang="en-US" sz="1600" i="1" dirty="0">
                <a:latin typeface="+mn-lt"/>
              </a:rPr>
              <a:t>Primer </a:t>
            </a:r>
            <a:r>
              <a:rPr lang="en-US" sz="1600" i="1" dirty="0" err="1">
                <a:latin typeface="+mn-lt"/>
              </a:rPr>
              <a:t>relacije</a:t>
            </a:r>
            <a:r>
              <a:rPr lang="en-US" sz="1600" i="1" dirty="0">
                <a:latin typeface="+mn-lt"/>
              </a:rPr>
              <a:t> CONTRACT</a:t>
            </a:r>
            <a:endParaRPr lang="en-US" sz="1600" dirty="0">
              <a:latin typeface="+mn-lt"/>
            </a:endParaRPr>
          </a:p>
        </p:txBody>
      </p:sp>
      <p:sp>
        <p:nvSpPr>
          <p:cNvPr id="20487" name="Rectangle 6"/>
          <p:cNvSpPr>
            <a:spLocks noChangeArrowheads="1"/>
          </p:cNvSpPr>
          <p:nvPr/>
        </p:nvSpPr>
        <p:spPr bwMode="auto">
          <a:xfrm>
            <a:off x="712788" y="4530725"/>
            <a:ext cx="7569200" cy="338138"/>
          </a:xfrm>
          <a:prstGeom prst="rect">
            <a:avLst/>
          </a:prstGeom>
          <a:noFill/>
          <a:ln w="9525">
            <a:noFill/>
            <a:miter lim="800000"/>
            <a:headEnd/>
            <a:tailEnd/>
          </a:ln>
        </p:spPr>
        <p:txBody>
          <a:bodyPr>
            <a:spAutoFit/>
          </a:bodyPr>
          <a:lstStyle/>
          <a:p>
            <a:r>
              <a:rPr lang="vi-VN" sz="1600" i="1">
                <a:latin typeface="Calibri" pitchFamily="34" charset="0"/>
                <a:cs typeface="Calibri" pitchFamily="34" charset="0"/>
              </a:rPr>
              <a:t>Binarne relacije između MOVIES i STARS ( Stars-in) i između MOVIES i STUDIOS (Owens)</a:t>
            </a:r>
            <a:endParaRPr lang="en-US" sz="1600">
              <a:latin typeface="Calibri" pitchFamily="34" charset="0"/>
              <a:cs typeface="Calibri" pitchFamily="34" charset="0"/>
            </a:endParaRPr>
          </a:p>
        </p:txBody>
      </p:sp>
      <p:sp>
        <p:nvSpPr>
          <p:cNvPr id="8" name="Rectangle 7"/>
          <p:cNvSpPr/>
          <p:nvPr/>
        </p:nvSpPr>
        <p:spPr>
          <a:xfrm>
            <a:off x="4422775" y="1265238"/>
            <a:ext cx="4572000" cy="1077912"/>
          </a:xfrm>
          <a:prstGeom prst="rect">
            <a:avLst/>
          </a:prstGeom>
          <a:solidFill>
            <a:schemeClr val="accent1"/>
          </a:solidFill>
        </p:spPr>
        <p:txBody>
          <a:bodyPr>
            <a:spAutoFit/>
          </a:bodyPr>
          <a:lstStyle/>
          <a:p>
            <a:pPr>
              <a:defRPr/>
            </a:pPr>
            <a:r>
              <a:rPr lang="sr-Latn-RS" sz="1600" i="1" dirty="0">
                <a:latin typeface="+mn-lt"/>
              </a:rPr>
              <a:t>P</a:t>
            </a:r>
            <a:r>
              <a:rPr lang="en-US" sz="1600" i="1" dirty="0" err="1">
                <a:latin typeface="+mn-lt"/>
              </a:rPr>
              <a:t>ovezali</a:t>
            </a:r>
            <a:r>
              <a:rPr lang="sr-Latn-RS" sz="1600" i="1" dirty="0">
                <a:latin typeface="+mn-lt"/>
              </a:rPr>
              <a:t> smo</a:t>
            </a:r>
            <a:r>
              <a:rPr lang="en-US" sz="1600" i="1" dirty="0">
                <a:latin typeface="+mn-lt"/>
              </a:rPr>
              <a:t> </a:t>
            </a:r>
            <a:r>
              <a:rPr lang="en-US" sz="1600" dirty="0" err="1">
                <a:latin typeface="+mn-lt"/>
              </a:rPr>
              <a:t>tipove</a:t>
            </a:r>
            <a:r>
              <a:rPr lang="en-US" sz="1600" dirty="0">
                <a:latin typeface="+mn-lt"/>
              </a:rPr>
              <a:t> </a:t>
            </a:r>
            <a:r>
              <a:rPr lang="en-US" sz="1600" dirty="0" err="1">
                <a:latin typeface="+mn-lt"/>
              </a:rPr>
              <a:t>entiteta</a:t>
            </a:r>
            <a:r>
              <a:rPr lang="en-US" sz="1600" dirty="0">
                <a:latin typeface="+mn-lt"/>
              </a:rPr>
              <a:t> MOVIES</a:t>
            </a:r>
            <a:r>
              <a:rPr lang="en-US" sz="1600" i="1" dirty="0">
                <a:latin typeface="+mn-lt"/>
              </a:rPr>
              <a:t>, STARS </a:t>
            </a:r>
            <a:r>
              <a:rPr lang="en-US" sz="1600" i="1" dirty="0" err="1">
                <a:latin typeface="+mn-lt"/>
              </a:rPr>
              <a:t>i</a:t>
            </a:r>
            <a:r>
              <a:rPr lang="en-US" sz="1600" i="1" dirty="0">
                <a:latin typeface="+mn-lt"/>
              </a:rPr>
              <a:t> STUDIOS </a:t>
            </a:r>
            <a:r>
              <a:rPr lang="en-US" sz="1600" i="1" dirty="0" err="1">
                <a:latin typeface="+mn-lt"/>
              </a:rPr>
              <a:t>ternarnom</a:t>
            </a:r>
            <a:r>
              <a:rPr lang="en-US" sz="1600" i="1" dirty="0">
                <a:latin typeface="+mn-lt"/>
              </a:rPr>
              <a:t> </a:t>
            </a:r>
            <a:r>
              <a:rPr lang="en-US" sz="1600" i="1" dirty="0" err="1">
                <a:latin typeface="+mn-lt"/>
              </a:rPr>
              <a:t>relacijom</a:t>
            </a:r>
            <a:r>
              <a:rPr lang="en-US" sz="1600" i="1" dirty="0">
                <a:latin typeface="+mn-lt"/>
              </a:rPr>
              <a:t> Contracts </a:t>
            </a:r>
            <a:r>
              <a:rPr lang="en-US" sz="1600" i="1" dirty="0" err="1">
                <a:latin typeface="+mn-lt"/>
              </a:rPr>
              <a:t>koja</a:t>
            </a:r>
            <a:r>
              <a:rPr lang="en-US" sz="1600" i="1" dirty="0">
                <a:latin typeface="+mn-lt"/>
              </a:rPr>
              <a:t> je </a:t>
            </a:r>
            <a:r>
              <a:rPr lang="en-US" sz="1600" i="1" dirty="0" err="1">
                <a:latin typeface="+mn-lt"/>
              </a:rPr>
              <a:t>zbog</a:t>
            </a:r>
            <a:r>
              <a:rPr lang="en-US" sz="1600" i="1" dirty="0">
                <a:latin typeface="+mn-lt"/>
              </a:rPr>
              <a:t> </a:t>
            </a:r>
            <a:r>
              <a:rPr lang="en-US" sz="1600" i="1" dirty="0" err="1">
                <a:latin typeface="+mn-lt"/>
              </a:rPr>
              <a:t>ograničenja</a:t>
            </a:r>
            <a:r>
              <a:rPr lang="en-US" sz="1600" i="1" dirty="0">
                <a:latin typeface="+mn-lt"/>
              </a:rPr>
              <a:t> CASE </a:t>
            </a:r>
            <a:r>
              <a:rPr lang="en-US" sz="1600" i="1" dirty="0" err="1">
                <a:latin typeface="+mn-lt"/>
              </a:rPr>
              <a:t>alata</a:t>
            </a:r>
            <a:r>
              <a:rPr lang="en-US" sz="1600" i="1" dirty="0">
                <a:latin typeface="+mn-lt"/>
              </a:rPr>
              <a:t> </a:t>
            </a:r>
            <a:r>
              <a:rPr lang="en-US" sz="1600" i="1" dirty="0" err="1">
                <a:latin typeface="+mn-lt"/>
              </a:rPr>
              <a:t>PowerDesigner</a:t>
            </a:r>
            <a:r>
              <a:rPr lang="en-US" sz="1600" i="1" dirty="0">
                <a:latin typeface="+mn-lt"/>
              </a:rPr>
              <a:t> </a:t>
            </a:r>
            <a:r>
              <a:rPr lang="en-US" sz="1600" i="1" dirty="0" err="1">
                <a:latin typeface="+mn-lt"/>
              </a:rPr>
              <a:t>predstavljena</a:t>
            </a:r>
            <a:r>
              <a:rPr lang="en-US" sz="1600" i="1" dirty="0">
                <a:latin typeface="+mn-lt"/>
              </a:rPr>
              <a:t> </a:t>
            </a:r>
            <a:r>
              <a:rPr lang="en-US" sz="1600" i="1" dirty="0" err="1">
                <a:latin typeface="+mn-lt"/>
              </a:rPr>
              <a:t>kao</a:t>
            </a:r>
            <a:r>
              <a:rPr lang="en-US" sz="1600" i="1" dirty="0">
                <a:latin typeface="+mn-lt"/>
              </a:rPr>
              <a:t> tip </a:t>
            </a:r>
            <a:r>
              <a:rPr lang="en-US" sz="1600" i="1" dirty="0" err="1">
                <a:latin typeface="+mn-lt"/>
              </a:rPr>
              <a:t>entiteta</a:t>
            </a:r>
            <a:r>
              <a:rPr lang="en-US" sz="1600" i="1" dirty="0">
                <a:latin typeface="+mn-lt"/>
              </a:rPr>
              <a:t> CONTRACT.</a:t>
            </a:r>
            <a:endParaRPr lang="en-US" sz="1600" dirty="0">
              <a:latin typeface="+mn-lt"/>
            </a:endParaRPr>
          </a:p>
        </p:txBody>
      </p:sp>
      <p:sp>
        <p:nvSpPr>
          <p:cNvPr id="9" name="Rectangle 8"/>
          <p:cNvSpPr/>
          <p:nvPr/>
        </p:nvSpPr>
        <p:spPr>
          <a:xfrm>
            <a:off x="414338" y="4954588"/>
            <a:ext cx="8453437" cy="862012"/>
          </a:xfrm>
          <a:prstGeom prst="rect">
            <a:avLst/>
          </a:prstGeom>
          <a:solidFill>
            <a:schemeClr val="accent1">
              <a:lumMod val="40000"/>
              <a:lumOff val="60000"/>
            </a:schemeClr>
          </a:solidFill>
        </p:spPr>
        <p:txBody>
          <a:bodyPr>
            <a:spAutoFit/>
          </a:bodyPr>
          <a:lstStyle/>
          <a:p>
            <a:pPr>
              <a:defRPr/>
            </a:pPr>
            <a:r>
              <a:rPr lang="vi-VN" sz="1600" i="1" dirty="0">
                <a:latin typeface="Calibri" pitchFamily="34" charset="0"/>
                <a:cs typeface="Calibri" pitchFamily="34" charset="0"/>
              </a:rPr>
              <a:t>Da li je u ovom slučaju potrebno uspostaviti binarne relacije između MOVIES i STARS ( Stars-in) i između MOVIES i STUDIOS (Owens)respektivno</a:t>
            </a:r>
            <a:r>
              <a:rPr lang="sr-Latn-RS" sz="1600" i="1" dirty="0">
                <a:latin typeface="Calibri" pitchFamily="34" charset="0"/>
                <a:cs typeface="Calibri" pitchFamily="34" charset="0"/>
              </a:rPr>
              <a:t>?</a:t>
            </a:r>
            <a:r>
              <a:rPr lang="vi-VN" dirty="0"/>
              <a:t/>
            </a:r>
            <a:br>
              <a:rPr lang="vi-VN" dirty="0"/>
            </a:br>
            <a:endParaRPr lang="en-US" dirty="0"/>
          </a:p>
        </p:txBody>
      </p:sp>
    </p:spTree>
  </p:cSld>
  <p:clrMapOvr>
    <a:masterClrMapping/>
  </p:clrMapOvr>
  <p:transition>
    <p:plu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3350"/>
            <a:ext cx="7886700" cy="4351338"/>
          </a:xfrm>
        </p:spPr>
        <p:txBody>
          <a:bodyPr/>
          <a:lstStyle/>
          <a:p>
            <a:pPr marL="0" indent="0" eaLnBrk="1" fontAlgn="auto" hangingPunct="1">
              <a:spcAft>
                <a:spcPts val="0"/>
              </a:spcAft>
              <a:buFont typeface="Wingdings" pitchFamily="2" charset="2"/>
              <a:buChar char="Ø"/>
              <a:defRPr/>
            </a:pPr>
            <a:r>
              <a:rPr lang="vi-VN" sz="2000" b="1" dirty="0" smtClean="0">
                <a:latin typeface="Calibri" pitchFamily="34" charset="0"/>
                <a:cs typeface="Calibri" pitchFamily="34" charset="0"/>
              </a:rPr>
              <a:t>Odgovor je: ne znamo</a:t>
            </a:r>
            <a:r>
              <a:rPr lang="sr-Latn-RS" sz="2000" dirty="0" smtClean="0">
                <a:cs typeface="Calibri" pitchFamily="34" charset="0"/>
              </a:rPr>
              <a:t>.</a:t>
            </a:r>
            <a:r>
              <a:rPr lang="vi-VN" sz="2000" dirty="0" smtClean="0">
                <a:latin typeface="Calibri" pitchFamily="34" charset="0"/>
                <a:cs typeface="Calibri" pitchFamily="34" charset="0"/>
              </a:rPr>
              <a:t> </a:t>
            </a:r>
            <a:endParaRPr lang="sr-Latn-RS" sz="2000" dirty="0" smtClean="0">
              <a:cs typeface="Calibri" pitchFamily="34" charset="0"/>
            </a:endParaRPr>
          </a:p>
          <a:p>
            <a:pPr marL="0" indent="0" eaLnBrk="1" fontAlgn="auto" hangingPunct="1">
              <a:spcAft>
                <a:spcPts val="0"/>
              </a:spcAft>
              <a:buFont typeface="Wingdings" pitchFamily="2" charset="2"/>
              <a:buChar char="Ø"/>
              <a:defRPr/>
            </a:pPr>
            <a:r>
              <a:rPr lang="sr-Latn-RS" sz="2000" dirty="0" smtClean="0">
                <a:cs typeface="Calibri" pitchFamily="34" charset="0"/>
              </a:rPr>
              <a:t>T</a:t>
            </a:r>
            <a:r>
              <a:rPr lang="vi-VN" sz="2000" dirty="0" smtClean="0">
                <a:latin typeface="Calibri" pitchFamily="34" charset="0"/>
                <a:cs typeface="Calibri" pitchFamily="34" charset="0"/>
              </a:rPr>
              <a:t>o zavisi od naših pretpostavki u pogledu ternarne relacije iz pitanja. Relaciju Stars-in je moguće izvesti na osnovu CONTRACT. Ukoliko neka zvezda može da se pojavi u filmu samo ako postoji ugovor koji se odnosi na tu zvezdu, film i studio, tada nema potrebe za relacijom Stars-in i treba izbaciti sve parove star-movie iz torki star-movie-studio u relaciji CONTRACT. </a:t>
            </a:r>
            <a:endParaRPr lang="sr-Latn-RS" sz="2000" dirty="0" smtClean="0">
              <a:cs typeface="Calibri" pitchFamily="34" charset="0"/>
            </a:endParaRPr>
          </a:p>
          <a:p>
            <a:pPr marL="0" indent="0" eaLnBrk="1" fontAlgn="auto" hangingPunct="1">
              <a:spcAft>
                <a:spcPts val="0"/>
              </a:spcAft>
              <a:buFont typeface="Wingdings" pitchFamily="2" charset="2"/>
              <a:buChar char="Ø"/>
              <a:defRPr/>
            </a:pPr>
            <a:r>
              <a:rPr lang="vi-VN" sz="2000" dirty="0" smtClean="0">
                <a:latin typeface="Calibri" pitchFamily="34" charset="0"/>
                <a:cs typeface="Calibri" pitchFamily="34" charset="0"/>
              </a:rPr>
              <a:t>Međutim, ako zvezda može </a:t>
            </a:r>
            <a:r>
              <a:rPr lang="sr-Latn-RS" sz="2000" dirty="0" smtClean="0">
                <a:cs typeface="Calibri" pitchFamily="34" charset="0"/>
              </a:rPr>
              <a:t>da </a:t>
            </a:r>
            <a:r>
              <a:rPr lang="vi-VN" sz="2000" dirty="0" smtClean="0">
                <a:latin typeface="Calibri" pitchFamily="34" charset="0"/>
                <a:cs typeface="Calibri" pitchFamily="34" charset="0"/>
              </a:rPr>
              <a:t>radi u filmu</a:t>
            </a:r>
            <a:r>
              <a:rPr lang="sr-Latn-RS" sz="2000" dirty="0" smtClean="0">
                <a:cs typeface="Calibri" pitchFamily="34" charset="0"/>
              </a:rPr>
              <a:t> i</a:t>
            </a:r>
            <a:r>
              <a:rPr lang="vi-VN" sz="2000" dirty="0" smtClean="0">
                <a:latin typeface="Calibri" pitchFamily="34" charset="0"/>
                <a:cs typeface="Calibri" pitchFamily="34" charset="0"/>
              </a:rPr>
              <a:t> bez ugovora – ili što je verovatnije</a:t>
            </a:r>
            <a:r>
              <a:rPr lang="sr-Latn-RS" sz="2000" dirty="0" smtClean="0">
                <a:latin typeface="Calibri" pitchFamily="34" charset="0"/>
                <a:cs typeface="Calibri" pitchFamily="34" charset="0"/>
              </a:rPr>
              <a:t>,</a:t>
            </a:r>
            <a:r>
              <a:rPr lang="vi-VN" sz="2000" dirty="0" smtClean="0">
                <a:latin typeface="Calibri" pitchFamily="34" charset="0"/>
                <a:cs typeface="Calibri" pitchFamily="34" charset="0"/>
              </a:rPr>
              <a:t> ako mi u našoj bazi ne znamo da ugovor postoji – tada bi trebalo da postoje parovi star-movie u Stars-in i ne sme se ukloniti deo torki star-movie-studio u CONTRACT. U tom slučaju, imamo potrebu da zadržimo Stars-in relaciju.</a:t>
            </a:r>
            <a:endParaRPr lang="en-US" sz="2000" dirty="0">
              <a:cs typeface="Calibri" pitchFamily="34" charset="0"/>
            </a:endParaRPr>
          </a:p>
        </p:txBody>
      </p:sp>
    </p:spTree>
  </p:cSld>
  <p:clrMapOvr>
    <a:masterClrMapping/>
  </p:clrMapOvr>
  <p:transition>
    <p:plu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Izbor prave relacije</a:t>
            </a:r>
          </a:p>
        </p:txBody>
      </p:sp>
      <p:sp>
        <p:nvSpPr>
          <p:cNvPr id="3" name="Content Placeholder 2"/>
          <p:cNvSpPr>
            <a:spLocks noGrp="1"/>
          </p:cNvSpPr>
          <p:nvPr>
            <p:ph idx="1"/>
          </p:nvPr>
        </p:nvSpPr>
        <p:spPr>
          <a:xfrm>
            <a:off x="330200" y="1227138"/>
            <a:ext cx="4103688" cy="620712"/>
          </a:xfrm>
        </p:spPr>
        <p:txBody>
          <a:bodyPr/>
          <a:lstStyle/>
          <a:p>
            <a:pPr marL="0" indent="0" eaLnBrk="1" fontAlgn="auto" hangingPunct="1">
              <a:spcAft>
                <a:spcPts val="0"/>
              </a:spcAft>
              <a:buFont typeface="Arial" panose="020B0604020202020204" pitchFamily="34" charset="0"/>
              <a:buNone/>
              <a:defRPr/>
            </a:pPr>
            <a:r>
              <a:rPr lang="sr-Latn-RS" sz="2000" b="1" i="1" dirty="0"/>
              <a:t>Postojanje redudantnih veza nekada može biti </a:t>
            </a:r>
            <a:r>
              <a:rPr lang="sr-Latn-RS" sz="2000" b="1" i="1" dirty="0" smtClean="0"/>
              <a:t>opravdano.</a:t>
            </a:r>
          </a:p>
        </p:txBody>
      </p:sp>
      <p:sp>
        <p:nvSpPr>
          <p:cNvPr id="22532" name="Content Placeholder 2"/>
          <p:cNvSpPr txBox="1">
            <a:spLocks/>
          </p:cNvSpPr>
          <p:nvPr/>
        </p:nvSpPr>
        <p:spPr bwMode="auto">
          <a:xfrm>
            <a:off x="4502150" y="1389063"/>
            <a:ext cx="4641850" cy="2151062"/>
          </a:xfrm>
          <a:prstGeom prst="rect">
            <a:avLst/>
          </a:prstGeom>
          <a:noFill/>
          <a:ln w="9525">
            <a:noFill/>
            <a:miter lim="800000"/>
            <a:headEnd/>
            <a:tailEnd/>
          </a:ln>
        </p:spPr>
        <p:txBody>
          <a:bodyPr/>
          <a:lstStyle/>
          <a:p>
            <a:pPr eaLnBrk="1" hangingPunct="1">
              <a:lnSpc>
                <a:spcPct val="90000"/>
              </a:lnSpc>
              <a:spcBef>
                <a:spcPts val="1000"/>
              </a:spcBef>
              <a:buFont typeface="Arial" charset="0"/>
              <a:buNone/>
            </a:pPr>
            <a:r>
              <a:rPr lang="en-US" i="1">
                <a:solidFill>
                  <a:srgbClr val="404040"/>
                </a:solidFill>
                <a:latin typeface="Calibri" pitchFamily="34" charset="0"/>
              </a:rPr>
              <a:t>Na ovom dijagramu ne postoji relacija između stars i studios, a kako bi napravili vezu možemo koristiti dve relacije Stars-in i Owns</a:t>
            </a:r>
            <a:r>
              <a:rPr lang="en-US">
                <a:solidFill>
                  <a:srgbClr val="404040"/>
                </a:solidFill>
                <a:latin typeface="Calibri" pitchFamily="34" charset="0"/>
              </a:rPr>
              <a:t>.</a:t>
            </a:r>
          </a:p>
          <a:p>
            <a:pPr eaLnBrk="1" hangingPunct="1">
              <a:lnSpc>
                <a:spcPct val="90000"/>
              </a:lnSpc>
              <a:spcBef>
                <a:spcPts val="1000"/>
              </a:spcBef>
              <a:buFont typeface="Arial" charset="0"/>
              <a:buNone/>
            </a:pPr>
            <a:r>
              <a:rPr lang="en-US" b="1" i="1">
                <a:solidFill>
                  <a:srgbClr val="404040"/>
                </a:solidFill>
                <a:latin typeface="Calibri" pitchFamily="34" charset="0"/>
              </a:rPr>
              <a:t>Treba li napraviti relaciju Works-for kao što je predstavleno na slici?</a:t>
            </a:r>
            <a:r>
              <a:rPr lang="en-US" i="1">
                <a:solidFill>
                  <a:srgbClr val="404040"/>
                </a:solidFill>
                <a:latin typeface="Calibri" pitchFamily="34" charset="0"/>
              </a:rPr>
              <a:t> Samo u slučaju da je zvezda pod ugovorom sa studijom na način koji nije povezan sa filmom.</a:t>
            </a:r>
          </a:p>
        </p:txBody>
      </p:sp>
      <p:pic>
        <p:nvPicPr>
          <p:cNvPr id="22533" name="Picture 3"/>
          <p:cNvPicPr>
            <a:picLocks noChangeAspect="1"/>
          </p:cNvPicPr>
          <p:nvPr/>
        </p:nvPicPr>
        <p:blipFill>
          <a:blip r:embed="rId2"/>
          <a:srcRect/>
          <a:stretch>
            <a:fillRect/>
          </a:stretch>
        </p:blipFill>
        <p:spPr bwMode="auto">
          <a:xfrm>
            <a:off x="628650" y="1847850"/>
            <a:ext cx="3687763" cy="2511425"/>
          </a:xfrm>
          <a:prstGeom prst="rect">
            <a:avLst/>
          </a:prstGeom>
          <a:noFill/>
          <a:ln w="9525">
            <a:noFill/>
            <a:miter lim="800000"/>
            <a:headEnd/>
            <a:tailEnd/>
          </a:ln>
        </p:spPr>
      </p:pic>
      <p:sp>
        <p:nvSpPr>
          <p:cNvPr id="7" name="Content Placeholder 2"/>
          <p:cNvSpPr txBox="1">
            <a:spLocks/>
          </p:cNvSpPr>
          <p:nvPr/>
        </p:nvSpPr>
        <p:spPr>
          <a:xfrm>
            <a:off x="192088" y="4464050"/>
            <a:ext cx="4762500" cy="1585913"/>
          </a:xfrm>
          <a:prstGeom prst="rect">
            <a:avLst/>
          </a:prstGeom>
          <a:solidFill>
            <a:schemeClr val="accent4">
              <a:lumMod val="40000"/>
              <a:lumOff val="60000"/>
            </a:schemeClr>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sr-Latn-RS" sz="1800" i="1" dirty="0"/>
              <a:t>Ako za svaki film postoji bar jedan ugovor koji obuhvata film, njegov studio i neke zvezde </a:t>
            </a:r>
            <a:r>
              <a:rPr lang="sr-Latn-RS" sz="1800" i="1" dirty="0" smtClean="0"/>
              <a:t>filma (prethodni dijagram), </a:t>
            </a:r>
            <a:r>
              <a:rPr lang="sr-Latn-RS" sz="1800" i="1" dirty="0"/>
              <a:t>tada možemo izostaviti Owns. Međutim, </a:t>
            </a:r>
            <a:r>
              <a:rPr lang="sr-Latn-RS" sz="1800" i="1" dirty="0" smtClean="0"/>
              <a:t>ako </a:t>
            </a:r>
            <a:r>
              <a:rPr lang="sr-Latn-RS" sz="1800" i="1" dirty="0"/>
              <a:t>je studio vlasnik filma a još uvek nema zvezdi pod ugovorom za taj </a:t>
            </a:r>
            <a:r>
              <a:rPr lang="sr-Latn-RS" sz="1800" i="1" dirty="0" smtClean="0"/>
              <a:t>film, </a:t>
            </a:r>
            <a:r>
              <a:rPr lang="sr-Latn-RS" sz="1800" i="1" dirty="0"/>
              <a:t>tada moramo ostaviti Owns</a:t>
            </a:r>
            <a:r>
              <a:rPr lang="sr-Latn-RS" sz="1800" i="1" dirty="0" smtClean="0"/>
              <a:t>.</a:t>
            </a:r>
            <a:endParaRPr lang="sr-Latn-RS" sz="2000" i="1" dirty="0" smtClean="0"/>
          </a:p>
        </p:txBody>
      </p:sp>
      <p:pic>
        <p:nvPicPr>
          <p:cNvPr id="22535" name="Picture 7"/>
          <p:cNvPicPr>
            <a:picLocks noChangeAspect="1"/>
          </p:cNvPicPr>
          <p:nvPr/>
        </p:nvPicPr>
        <p:blipFill>
          <a:blip r:embed="rId3"/>
          <a:srcRect/>
          <a:stretch>
            <a:fillRect/>
          </a:stretch>
        </p:blipFill>
        <p:spPr bwMode="auto">
          <a:xfrm>
            <a:off x="5456238" y="3278188"/>
            <a:ext cx="2816225" cy="2717800"/>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endParaRPr lang="en-US" smtClean="0"/>
          </a:p>
        </p:txBody>
      </p:sp>
      <p:sp>
        <p:nvSpPr>
          <p:cNvPr id="3" name="Content Placeholder 2"/>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en-US" dirty="0"/>
          </a:p>
        </p:txBody>
      </p:sp>
      <p:sp>
        <p:nvSpPr>
          <p:cNvPr id="23556" name="Rectangle 3"/>
          <p:cNvSpPr>
            <a:spLocks noChangeArrowheads="1"/>
          </p:cNvSpPr>
          <p:nvPr/>
        </p:nvSpPr>
        <p:spPr bwMode="auto">
          <a:xfrm>
            <a:off x="606425" y="327025"/>
            <a:ext cx="7899400" cy="2032000"/>
          </a:xfrm>
          <a:prstGeom prst="rect">
            <a:avLst/>
          </a:prstGeom>
          <a:solidFill>
            <a:srgbClr val="FFFF00"/>
          </a:solidFill>
          <a:ln w="9525">
            <a:noFill/>
            <a:miter lim="800000"/>
            <a:headEnd/>
            <a:tailEnd/>
          </a:ln>
        </p:spPr>
        <p:txBody>
          <a:bodyPr>
            <a:spAutoFit/>
          </a:bodyPr>
          <a:lstStyle/>
          <a:p>
            <a:r>
              <a:rPr lang="en-US" i="1">
                <a:latin typeface="Calibri" pitchFamily="34" charset="0"/>
                <a:cs typeface="Calibri" pitchFamily="34" charset="0"/>
              </a:rPr>
              <a:t>Možemo reći da je zvezda povezana za studio koji je vlasnik filma u kojem se pojavljuju zvezde. Treba li na osnovu toga napraviti relaciju Works-for kao što je predstavljeno na slici?</a:t>
            </a:r>
            <a:endParaRPr lang="en-US">
              <a:latin typeface="Calibri" pitchFamily="34" charset="0"/>
              <a:cs typeface="Calibri" pitchFamily="34" charset="0"/>
            </a:endParaRPr>
          </a:p>
          <a:p>
            <a:r>
              <a:rPr lang="en-US" i="1">
                <a:latin typeface="Calibri" pitchFamily="34" charset="0"/>
                <a:cs typeface="Calibri" pitchFamily="34" charset="0"/>
              </a:rPr>
              <a:t>Još jednom, to ne možemo reći a da ne znamo nešto više o tome. Prvo, šta bi bilo značenje te relacije? Ako ona treba da znači „zvezda se pojavljuje u bar jednom filmu tog studija“, tada verovatno postoji dobar razlog da se ona uključi na dijagram.Umesto toga, ta informacija se može izvesti iz Stars-in i Owns.</a:t>
            </a:r>
            <a:endParaRPr lang="en-US">
              <a:latin typeface="Calibri" pitchFamily="34" charset="0"/>
              <a:cs typeface="Calibri" pitchFamily="34" charset="0"/>
            </a:endParaRPr>
          </a:p>
        </p:txBody>
      </p:sp>
      <p:pic>
        <p:nvPicPr>
          <p:cNvPr id="23557" name="Picture 2" descr="http://mdita.metropolitan.ac.rs/qdita-temp/IT350/L05/IT350-IT2008-IM-DMOD-CONC-Slika1004.png"/>
          <p:cNvPicPr>
            <a:picLocks noChangeAspect="1" noChangeArrowheads="1"/>
          </p:cNvPicPr>
          <p:nvPr/>
        </p:nvPicPr>
        <p:blipFill>
          <a:blip r:embed="rId2"/>
          <a:srcRect/>
          <a:stretch>
            <a:fillRect/>
          </a:stretch>
        </p:blipFill>
        <p:spPr bwMode="auto">
          <a:xfrm>
            <a:off x="1438275" y="2444750"/>
            <a:ext cx="6026150" cy="2170113"/>
          </a:xfrm>
          <a:prstGeom prst="rect">
            <a:avLst/>
          </a:prstGeom>
          <a:noFill/>
          <a:ln w="9525">
            <a:noFill/>
            <a:miter lim="800000"/>
            <a:headEnd/>
            <a:tailEnd/>
          </a:ln>
        </p:spPr>
      </p:pic>
      <p:sp>
        <p:nvSpPr>
          <p:cNvPr id="6" name="Rectangle 5"/>
          <p:cNvSpPr/>
          <p:nvPr/>
        </p:nvSpPr>
        <p:spPr>
          <a:xfrm>
            <a:off x="563563" y="4730750"/>
            <a:ext cx="8080375" cy="1077913"/>
          </a:xfrm>
          <a:prstGeom prst="rect">
            <a:avLst/>
          </a:prstGeom>
          <a:solidFill>
            <a:schemeClr val="accent2">
              <a:lumMod val="60000"/>
              <a:lumOff val="40000"/>
            </a:schemeClr>
          </a:solidFill>
        </p:spPr>
        <p:txBody>
          <a:bodyPr>
            <a:spAutoFit/>
          </a:bodyPr>
          <a:lstStyle/>
          <a:p>
            <a:pPr>
              <a:defRPr/>
            </a:pPr>
            <a:r>
              <a:rPr lang="vi-VN" sz="1600" i="1" dirty="0">
                <a:latin typeface="Calibri" pitchFamily="34" charset="0"/>
                <a:cs typeface="Calibri" pitchFamily="34" charset="0"/>
              </a:rPr>
              <a:t>Kao što je sugerisano u primeru, moguće je da zvezda bude pod ugovorom sa jednim studio</a:t>
            </a:r>
            <a:r>
              <a:rPr lang="sr-Latn-RS" sz="1600" i="1" dirty="0">
                <a:latin typeface="Calibri" pitchFamily="34" charset="0"/>
                <a:cs typeface="Calibri" pitchFamily="34" charset="0"/>
              </a:rPr>
              <a:t>m</a:t>
            </a:r>
            <a:r>
              <a:rPr lang="vi-VN" sz="1600" i="1" dirty="0">
                <a:latin typeface="Calibri" pitchFamily="34" charset="0"/>
                <a:cs typeface="Calibri" pitchFamily="34" charset="0"/>
              </a:rPr>
              <a:t> ali da takođe radi na filmu koji je u vlasništvu drugog studija. U tom slučaju, informacije koje se nalaze u novoj relaciji Works-for bi </a:t>
            </a:r>
            <a:r>
              <a:rPr lang="vi-VN" sz="1600" i="1" dirty="0" smtClean="0">
                <a:latin typeface="Calibri" pitchFamily="34" charset="0"/>
                <a:cs typeface="Calibri" pitchFamily="34" charset="0"/>
              </a:rPr>
              <a:t>bil</a:t>
            </a:r>
            <a:r>
              <a:rPr lang="sr-Latn-RS" sz="1600" i="1" dirty="0" smtClean="0">
                <a:latin typeface="Calibri" pitchFamily="34" charset="0"/>
                <a:cs typeface="Calibri" pitchFamily="34" charset="0"/>
              </a:rPr>
              <a:t>e</a:t>
            </a:r>
            <a:r>
              <a:rPr lang="vi-VN" sz="1600" i="1" dirty="0" smtClean="0">
                <a:latin typeface="Calibri" pitchFamily="34" charset="0"/>
                <a:cs typeface="Calibri" pitchFamily="34" charset="0"/>
              </a:rPr>
              <a:t> </a:t>
            </a:r>
            <a:r>
              <a:rPr lang="vi-VN" sz="1600" i="1" dirty="0">
                <a:latin typeface="Calibri" pitchFamily="34" charset="0"/>
                <a:cs typeface="Calibri" pitchFamily="34" charset="0"/>
              </a:rPr>
              <a:t>nezavisne od Stars-in i Owns relacija i sigurno bi bila ne redundantna.</a:t>
            </a:r>
            <a:endParaRPr lang="en-US" sz="1600" dirty="0">
              <a:latin typeface="Calibri" pitchFamily="34" charset="0"/>
              <a:cs typeface="Calibri" pitchFamily="34" charset="0"/>
            </a:endParaRPr>
          </a:p>
        </p:txBody>
      </p:sp>
    </p:spTree>
  </p:cSld>
  <p:clrMapOvr>
    <a:masterClrMapping/>
  </p:clrMapOvr>
  <p:transition>
    <p:plu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4000" smtClean="0"/>
              <a:t>Izbor prave vrste elemenata</a:t>
            </a:r>
          </a:p>
        </p:txBody>
      </p:sp>
      <p:sp>
        <p:nvSpPr>
          <p:cNvPr id="3" name="Content Placeholder 2"/>
          <p:cNvSpPr>
            <a:spLocks noGrp="1"/>
          </p:cNvSpPr>
          <p:nvPr>
            <p:ph idx="1"/>
          </p:nvPr>
        </p:nvSpPr>
        <p:spPr>
          <a:xfrm>
            <a:off x="554038" y="1227138"/>
            <a:ext cx="4092575" cy="2111375"/>
          </a:xfrm>
          <a:solidFill>
            <a:schemeClr val="bg2">
              <a:lumMod val="90000"/>
            </a:schemeClr>
          </a:solidFill>
        </p:spPr>
        <p:txBody>
          <a:bodyPr/>
          <a:lstStyle/>
          <a:p>
            <a:pPr marL="0" indent="0" eaLnBrk="1" fontAlgn="auto" hangingPunct="1">
              <a:spcAft>
                <a:spcPts val="0"/>
              </a:spcAft>
              <a:buFont typeface="Arial" panose="020B0604020202020204" pitchFamily="34" charset="0"/>
              <a:buNone/>
              <a:defRPr/>
            </a:pPr>
            <a:r>
              <a:rPr lang="sr-Latn-RS" sz="1800" i="1" dirty="0"/>
              <a:t>Ponekada postoji više opcija u pogledu tipova elemenata koji se koriste da predstave koncepte realnog sveta. </a:t>
            </a:r>
            <a:endParaRPr lang="sr-Latn-RS" sz="1800" i="1" dirty="0" smtClean="0"/>
          </a:p>
          <a:p>
            <a:pPr marL="0" indent="0" eaLnBrk="1" fontAlgn="auto" hangingPunct="1">
              <a:spcAft>
                <a:spcPts val="0"/>
              </a:spcAft>
              <a:buFont typeface="Arial" panose="020B0604020202020204" pitchFamily="34" charset="0"/>
              <a:buNone/>
              <a:defRPr/>
            </a:pPr>
            <a:r>
              <a:rPr lang="sr-Latn-RS" sz="1800" b="1" i="1" dirty="0" smtClean="0"/>
              <a:t>Mnogi </a:t>
            </a:r>
            <a:r>
              <a:rPr lang="sr-Latn-RS" sz="1800" b="1" i="1" dirty="0"/>
              <a:t>od tih izbora se odnose na izbor između korišćenja atributa i </a:t>
            </a:r>
            <a:r>
              <a:rPr lang="sr-Latn-RS" sz="1800" b="1" i="1" dirty="0" smtClean="0"/>
              <a:t> </a:t>
            </a:r>
            <a:r>
              <a:rPr lang="sr-Latn-RS" sz="1800" b="1" i="1" dirty="0"/>
              <a:t>entiteta ili </a:t>
            </a:r>
            <a:r>
              <a:rPr lang="sr-Latn-RS" sz="1800" b="1" i="1" dirty="0" smtClean="0"/>
              <a:t>relacija </a:t>
            </a:r>
            <a:r>
              <a:rPr lang="sr-Latn-RS" sz="1800" i="1" dirty="0" smtClean="0"/>
              <a:t>(Generalno</a:t>
            </a:r>
            <a:r>
              <a:rPr lang="sr-Latn-RS" sz="1800" i="1" dirty="0"/>
              <a:t>, atribut je jednostavniji za </a:t>
            </a:r>
            <a:r>
              <a:rPr lang="sr-Latn-RS" sz="1800" i="1" dirty="0" smtClean="0"/>
              <a:t>implementaciju)</a:t>
            </a:r>
          </a:p>
        </p:txBody>
      </p:sp>
      <p:sp>
        <p:nvSpPr>
          <p:cNvPr id="5" name="Content Placeholder 2"/>
          <p:cNvSpPr txBox="1">
            <a:spLocks/>
          </p:cNvSpPr>
          <p:nvPr/>
        </p:nvSpPr>
        <p:spPr>
          <a:xfrm>
            <a:off x="4592638" y="1260475"/>
            <a:ext cx="4551362" cy="3332163"/>
          </a:xfrm>
          <a:prstGeom prst="rect">
            <a:avLst/>
          </a:prstGeom>
          <a:solidFill>
            <a:schemeClr val="accent4">
              <a:lumMod val="40000"/>
              <a:lumOff val="60000"/>
            </a:schemeClr>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sr-Latn-RS" sz="1800" b="1" i="1" dirty="0"/>
              <a:t>Primer 1</a:t>
            </a:r>
            <a:r>
              <a:rPr lang="sr-Latn-RS" sz="1800" i="1" dirty="0"/>
              <a:t>: </a:t>
            </a:r>
            <a:r>
              <a:rPr lang="sr-Latn-RS" sz="1800" i="1" dirty="0" smtClean="0"/>
              <a:t>Da </a:t>
            </a:r>
            <a:r>
              <a:rPr lang="sr-Latn-RS" sz="1800" i="1" dirty="0"/>
              <a:t>li smo mudro uradili kada smo na slici </a:t>
            </a:r>
            <a:r>
              <a:rPr lang="sr-Latn-RS" sz="1800" i="1" dirty="0" smtClean="0"/>
              <a:t>studio </a:t>
            </a:r>
            <a:r>
              <a:rPr lang="sr-Latn-RS" sz="1800" i="1" dirty="0"/>
              <a:t>predstavili kao tip entiteta? Da li smo umesto toga ime i adresu studija mogli da pamtimo kao atribute filma i eliminišemo tip entiteta Studio? </a:t>
            </a:r>
            <a:endParaRPr lang="sr-Latn-RS" sz="1800" i="1" dirty="0" smtClean="0"/>
          </a:p>
          <a:p>
            <a:pPr>
              <a:defRPr/>
            </a:pPr>
            <a:r>
              <a:rPr lang="sr-Latn-RS" sz="1800" i="1" dirty="0" smtClean="0"/>
              <a:t>Jedan </a:t>
            </a:r>
            <a:r>
              <a:rPr lang="sr-Latn-RS" sz="1800" i="1" dirty="0"/>
              <a:t>problem koji bi </a:t>
            </a:r>
            <a:r>
              <a:rPr lang="sr-Latn-RS" sz="1800" i="1" dirty="0" smtClean="0"/>
              <a:t>u tom slučaju nastao je ponavljanje adrese </a:t>
            </a:r>
            <a:r>
              <a:rPr lang="sr-Latn-RS" sz="1800" i="1" dirty="0"/>
              <a:t>studija za svaki </a:t>
            </a:r>
            <a:r>
              <a:rPr lang="sr-Latn-RS" sz="1800" i="1" dirty="0" smtClean="0"/>
              <a:t>film, što bi dovelo do anomalija.</a:t>
            </a:r>
          </a:p>
          <a:p>
            <a:pPr>
              <a:defRPr/>
            </a:pPr>
            <a:r>
              <a:rPr lang="sr-Latn-RS" sz="1800" i="1" dirty="0"/>
              <a:t>S druge strane, ukoliko ne bismo morali da pamtimo adresu studija, ne bi bilo štete da se ime studija pamti kao atribut </a:t>
            </a:r>
            <a:r>
              <a:rPr lang="sr-Latn-RS" sz="1800" i="1" dirty="0" smtClean="0"/>
              <a:t>filma</a:t>
            </a:r>
            <a:r>
              <a:rPr lang="sr-Latn-RS" sz="1800" i="1" dirty="0"/>
              <a:t> </a:t>
            </a:r>
            <a:r>
              <a:rPr lang="sr-Latn-RS" sz="1800" i="1" dirty="0" smtClean="0"/>
              <a:t>(ne bi bilo anomalija)</a:t>
            </a:r>
            <a:endParaRPr lang="sr-Latn-RS" sz="1800" i="1" dirty="0"/>
          </a:p>
          <a:p>
            <a:pPr>
              <a:defRPr/>
            </a:pPr>
            <a:endParaRPr lang="sr-Latn-RS" sz="1800" i="1" dirty="0"/>
          </a:p>
        </p:txBody>
      </p:sp>
      <p:pic>
        <p:nvPicPr>
          <p:cNvPr id="24581" name="Picture 8"/>
          <p:cNvPicPr>
            <a:picLocks noChangeAspect="1"/>
          </p:cNvPicPr>
          <p:nvPr/>
        </p:nvPicPr>
        <p:blipFill>
          <a:blip r:embed="rId2"/>
          <a:srcRect/>
          <a:stretch>
            <a:fillRect/>
          </a:stretch>
        </p:blipFill>
        <p:spPr bwMode="auto">
          <a:xfrm>
            <a:off x="574675" y="3230563"/>
            <a:ext cx="3986213" cy="3171825"/>
          </a:xfrm>
          <a:prstGeom prst="rect">
            <a:avLst/>
          </a:prstGeom>
          <a:noFill/>
          <a:ln w="9525">
            <a:noFill/>
            <a:miter lim="800000"/>
            <a:headEnd/>
            <a:tailEnd/>
          </a:ln>
        </p:spPr>
      </p:pic>
      <p:pic>
        <p:nvPicPr>
          <p:cNvPr id="24582" name="Picture 2" descr="http://mdita.metropolitan.ac.rs/qdita-temp/IT350/L05/IT350-IT2008-IM-DMOD-CONC-Slika1010.png"/>
          <p:cNvPicPr>
            <a:picLocks noChangeAspect="1" noChangeArrowheads="1"/>
          </p:cNvPicPr>
          <p:nvPr/>
        </p:nvPicPr>
        <p:blipFill>
          <a:blip r:embed="rId3"/>
          <a:srcRect/>
          <a:stretch>
            <a:fillRect/>
          </a:stretch>
        </p:blipFill>
        <p:spPr bwMode="auto">
          <a:xfrm>
            <a:off x="4710113" y="4621213"/>
            <a:ext cx="4222750" cy="1704975"/>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bwMode="auto">
          <a:xfrm>
            <a:off x="436563" y="234950"/>
            <a:ext cx="8196262" cy="593725"/>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4000" smtClean="0"/>
              <a:t>Izbor prave vrste elemenata</a:t>
            </a:r>
          </a:p>
        </p:txBody>
      </p:sp>
      <p:sp>
        <p:nvSpPr>
          <p:cNvPr id="3" name="Content Placeholder 2"/>
          <p:cNvSpPr>
            <a:spLocks noGrp="1"/>
          </p:cNvSpPr>
          <p:nvPr>
            <p:ph idx="1"/>
          </p:nvPr>
        </p:nvSpPr>
        <p:spPr>
          <a:xfrm>
            <a:off x="201613" y="1108385"/>
            <a:ext cx="4287260" cy="2810472"/>
          </a:xfrm>
          <a:solidFill>
            <a:schemeClr val="accent6">
              <a:lumMod val="40000"/>
              <a:lumOff val="60000"/>
            </a:schemeClr>
          </a:solidFill>
        </p:spPr>
        <p:txBody>
          <a:bodyPr/>
          <a:lstStyle/>
          <a:p>
            <a:pPr marL="0" indent="0" eaLnBrk="1" fontAlgn="auto" hangingPunct="1">
              <a:spcAft>
                <a:spcPts val="0"/>
              </a:spcAft>
              <a:buFont typeface="Arial" panose="020B0604020202020204" pitchFamily="34" charset="0"/>
              <a:buNone/>
              <a:defRPr/>
            </a:pPr>
            <a:r>
              <a:rPr lang="sr-Latn-RS" sz="1800" b="1" i="1" dirty="0"/>
              <a:t>Razmatranje razlike između korišćenja n-arnih relacija i više binarnih relacija kojima one mogu biti zamenjene</a:t>
            </a:r>
            <a:r>
              <a:rPr lang="sr-Latn-RS" sz="1800" b="1" i="1" dirty="0" smtClean="0"/>
              <a:t>.</a:t>
            </a:r>
          </a:p>
          <a:p>
            <a:pPr marL="0" indent="0" eaLnBrk="1" fontAlgn="auto" hangingPunct="1">
              <a:spcAft>
                <a:spcPts val="0"/>
              </a:spcAft>
              <a:buFont typeface="Arial" panose="020B0604020202020204" pitchFamily="34" charset="0"/>
              <a:buNone/>
              <a:defRPr/>
            </a:pPr>
            <a:r>
              <a:rPr lang="sr-Latn-RS" sz="1800" i="1" dirty="0" smtClean="0"/>
              <a:t>Na slici imamo kvaternarnu </a:t>
            </a:r>
            <a:r>
              <a:rPr lang="sr-Latn-RS" sz="1800" i="1" dirty="0"/>
              <a:t>relaciju Contracts između </a:t>
            </a:r>
            <a:r>
              <a:rPr lang="sr-Latn-RS" sz="1800" i="1" dirty="0" smtClean="0"/>
              <a:t>Stars, Movies i </a:t>
            </a:r>
            <a:r>
              <a:rPr lang="sr-Latn-RS" sz="1800" i="1" dirty="0"/>
              <a:t>dva </a:t>
            </a:r>
            <a:r>
              <a:rPr lang="sr-Latn-RS" sz="1800" i="1" dirty="0" smtClean="0"/>
              <a:t>studija.</a:t>
            </a:r>
          </a:p>
          <a:p>
            <a:pPr marL="0" indent="0" eaLnBrk="1" fontAlgn="auto" hangingPunct="1">
              <a:spcAft>
                <a:spcPts val="0"/>
              </a:spcAft>
              <a:buFont typeface="Arial" panose="020B0604020202020204" pitchFamily="34" charset="0"/>
              <a:buNone/>
              <a:defRPr/>
            </a:pPr>
            <a:r>
              <a:rPr lang="sr-Latn-RS" sz="1800" i="1" dirty="0"/>
              <a:t>Pretpostavimo da su ugovorom obuhvaćeni jedna zvezda, jedan film ali više od dva studija (</a:t>
            </a:r>
            <a:r>
              <a:rPr lang="sr-Latn-RS" sz="1800" i="1" dirty="0" smtClean="0"/>
              <a:t>uopšteno, </a:t>
            </a:r>
            <a:r>
              <a:rPr lang="sr-Latn-RS" sz="1800" i="1" dirty="0"/>
              <a:t>možemo imati bilo koji broj studija za različite namene). </a:t>
            </a:r>
          </a:p>
          <a:p>
            <a:pPr marL="0" indent="0" eaLnBrk="1" fontAlgn="auto" hangingPunct="1">
              <a:spcAft>
                <a:spcPts val="0"/>
              </a:spcAft>
              <a:buFont typeface="Arial" panose="020B0604020202020204" pitchFamily="34" charset="0"/>
              <a:buNone/>
              <a:defRPr/>
            </a:pPr>
            <a:endParaRPr lang="sr-Latn-RS" sz="1800" i="1" dirty="0"/>
          </a:p>
        </p:txBody>
      </p:sp>
      <p:sp>
        <p:nvSpPr>
          <p:cNvPr id="5" name="Content Placeholder 2"/>
          <p:cNvSpPr txBox="1">
            <a:spLocks/>
          </p:cNvSpPr>
          <p:nvPr/>
        </p:nvSpPr>
        <p:spPr>
          <a:xfrm>
            <a:off x="4529138" y="1366838"/>
            <a:ext cx="4614862" cy="2120900"/>
          </a:xfrm>
          <a:prstGeom prst="rect">
            <a:avLst/>
          </a:prstGeom>
          <a:solidFill>
            <a:schemeClr val="accent1">
              <a:lumMod val="60000"/>
              <a:lumOff val="40000"/>
            </a:schemeClr>
          </a:solidFill>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sr-Latn-RS" sz="1800" i="1" dirty="0" smtClean="0"/>
              <a:t>U tom slučaju </a:t>
            </a:r>
            <a:r>
              <a:rPr lang="sr-Latn-RS" sz="1800" dirty="0"/>
              <a:t>b</a:t>
            </a:r>
            <a:r>
              <a:rPr lang="sr-Latn-RS" sz="1800" dirty="0" smtClean="0"/>
              <a:t>olji </a:t>
            </a:r>
            <a:r>
              <a:rPr lang="sr-Latn-RS" sz="1800" dirty="0"/>
              <a:t>pristup je razmišljati o ugovoru </a:t>
            </a:r>
            <a:r>
              <a:rPr lang="sr-Latn-RS" sz="1800" b="1" dirty="0"/>
              <a:t>kao tipu entiteta</a:t>
            </a:r>
            <a:r>
              <a:rPr lang="sr-Latn-RS" sz="1800" dirty="0"/>
              <a:t>. </a:t>
            </a:r>
            <a:endParaRPr lang="sr-Latn-RS" sz="1800" dirty="0" smtClean="0"/>
          </a:p>
          <a:p>
            <a:pPr>
              <a:defRPr/>
            </a:pPr>
            <a:r>
              <a:rPr lang="sr-Latn-RS" sz="1800" i="1" dirty="0"/>
              <a:t>N</a:t>
            </a:r>
            <a:r>
              <a:rPr lang="sr-Latn-RS" sz="1800" i="1" dirty="0" smtClean="0"/>
              <a:t>a </a:t>
            </a:r>
            <a:r>
              <a:rPr lang="sr-Latn-RS" sz="1800" i="1" dirty="0"/>
              <a:t>slici e</a:t>
            </a:r>
            <a:r>
              <a:rPr lang="sr-Latn-RS" sz="1800" i="1" dirty="0" smtClean="0"/>
              <a:t>ntitet Contracts je povezan </a:t>
            </a:r>
            <a:r>
              <a:rPr lang="sr-Latn-RS" sz="1800" i="1" dirty="0"/>
              <a:t>sa </a:t>
            </a:r>
            <a:r>
              <a:rPr lang="sr-Latn-RS" sz="1800" i="1" dirty="0" smtClean="0"/>
              <a:t>Stars, Movies </a:t>
            </a:r>
            <a:r>
              <a:rPr lang="sr-Latn-RS" sz="1800" i="1" dirty="0"/>
              <a:t>i skupom </a:t>
            </a:r>
            <a:r>
              <a:rPr lang="sr-Latn-RS" sz="1800" i="1" dirty="0" smtClean="0"/>
              <a:t>Studios</a:t>
            </a:r>
            <a:r>
              <a:rPr lang="sr-Latn-RS" sz="1800" i="1" dirty="0"/>
              <a:t>, pri čemu nema ograničenja u broju studija. </a:t>
            </a:r>
            <a:r>
              <a:rPr lang="sr-Latn-RS" sz="1800" i="1" dirty="0" smtClean="0"/>
              <a:t>Napomenimo </a:t>
            </a:r>
            <a:r>
              <a:rPr lang="sr-Latn-RS" sz="1800" i="1" dirty="0"/>
              <a:t>da je ugovor povezan sa samo jednom zvezdom </a:t>
            </a:r>
            <a:r>
              <a:rPr lang="sr-Latn-RS" sz="1800" i="1" dirty="0" smtClean="0"/>
              <a:t>i jednim </a:t>
            </a:r>
            <a:r>
              <a:rPr lang="sr-Latn-RS" sz="1800" i="1" dirty="0"/>
              <a:t>filmom, ali sa proizvoljnim brojem studija.</a:t>
            </a:r>
            <a:r>
              <a:rPr lang="sr-Latn-RS" sz="1800" dirty="0"/>
              <a:t> </a:t>
            </a:r>
            <a:br>
              <a:rPr lang="sr-Latn-RS" sz="1800" dirty="0"/>
            </a:br>
            <a:endParaRPr lang="sr-Latn-RS" sz="1800" dirty="0"/>
          </a:p>
          <a:p>
            <a:pPr>
              <a:defRPr/>
            </a:pPr>
            <a:r>
              <a:rPr lang="sr-Latn-RS" sz="1800" dirty="0" smtClean="0"/>
              <a:t> </a:t>
            </a:r>
            <a:endParaRPr lang="sr-Latn-RS" sz="1800" i="1" dirty="0"/>
          </a:p>
        </p:txBody>
      </p:sp>
      <p:pic>
        <p:nvPicPr>
          <p:cNvPr id="25605" name="Picture 3"/>
          <p:cNvPicPr>
            <a:picLocks noChangeAspect="1"/>
          </p:cNvPicPr>
          <p:nvPr/>
        </p:nvPicPr>
        <p:blipFill>
          <a:blip r:embed="rId2"/>
          <a:srcRect/>
          <a:stretch>
            <a:fillRect/>
          </a:stretch>
        </p:blipFill>
        <p:spPr bwMode="auto">
          <a:xfrm>
            <a:off x="647515" y="4008581"/>
            <a:ext cx="2765425" cy="2598738"/>
          </a:xfrm>
          <a:prstGeom prst="rect">
            <a:avLst/>
          </a:prstGeom>
          <a:noFill/>
          <a:ln w="9525">
            <a:noFill/>
            <a:miter lim="800000"/>
            <a:headEnd/>
            <a:tailEnd/>
          </a:ln>
        </p:spPr>
      </p:pic>
      <p:pic>
        <p:nvPicPr>
          <p:cNvPr id="25606" name="Picture 5"/>
          <p:cNvPicPr>
            <a:picLocks noChangeAspect="1"/>
          </p:cNvPicPr>
          <p:nvPr/>
        </p:nvPicPr>
        <p:blipFill>
          <a:blip r:embed="rId3"/>
          <a:srcRect/>
          <a:stretch>
            <a:fillRect/>
          </a:stretch>
        </p:blipFill>
        <p:spPr bwMode="auto">
          <a:xfrm>
            <a:off x="5195888" y="3487738"/>
            <a:ext cx="2667000" cy="2362200"/>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2" descr="http://mdita.metropolitan.ac.rs/qdita-temp/IT350/L05/IT350-IT2008-IM-DMOD-CONC-Slika1005.png"/>
          <p:cNvPicPr>
            <a:picLocks noChangeAspect="1" noChangeArrowheads="1"/>
          </p:cNvPicPr>
          <p:nvPr/>
        </p:nvPicPr>
        <p:blipFill>
          <a:blip r:embed="rId2"/>
          <a:srcRect/>
          <a:stretch>
            <a:fillRect/>
          </a:stretch>
        </p:blipFill>
        <p:spPr bwMode="auto">
          <a:xfrm>
            <a:off x="273050" y="955675"/>
            <a:ext cx="6010275" cy="1847850"/>
          </a:xfrm>
          <a:prstGeom prst="rect">
            <a:avLst/>
          </a:prstGeom>
          <a:noFill/>
          <a:ln w="9525">
            <a:noFill/>
            <a:miter lim="800000"/>
            <a:headEnd/>
            <a:tailEnd/>
          </a:ln>
        </p:spPr>
      </p:pic>
      <p:pic>
        <p:nvPicPr>
          <p:cNvPr id="26629" name="Picture 4" descr="http://mdita.metropolitan.ac.rs/qdita-temp/IT350/L05/IT350-IT2008-IM-DMOD-CONC-Slika1006.png"/>
          <p:cNvPicPr>
            <a:picLocks noChangeAspect="1" noChangeArrowheads="1"/>
          </p:cNvPicPr>
          <p:nvPr/>
        </p:nvPicPr>
        <p:blipFill>
          <a:blip r:embed="rId3"/>
          <a:srcRect/>
          <a:stretch>
            <a:fillRect/>
          </a:stretch>
        </p:blipFill>
        <p:spPr bwMode="auto">
          <a:xfrm>
            <a:off x="2324100" y="3441700"/>
            <a:ext cx="6048375" cy="1895475"/>
          </a:xfrm>
          <a:prstGeom prst="rect">
            <a:avLst/>
          </a:prstGeom>
          <a:noFill/>
          <a:ln w="9525">
            <a:noFill/>
            <a:miter lim="800000"/>
            <a:headEnd/>
            <a:tailEnd/>
          </a:ln>
        </p:spPr>
      </p:pic>
      <p:sp>
        <p:nvSpPr>
          <p:cNvPr id="6" name="Rectangle 5"/>
          <p:cNvSpPr/>
          <p:nvPr/>
        </p:nvSpPr>
        <p:spPr>
          <a:xfrm>
            <a:off x="457200" y="2819400"/>
            <a:ext cx="6124575" cy="338138"/>
          </a:xfrm>
          <a:prstGeom prst="rect">
            <a:avLst/>
          </a:prstGeom>
          <a:solidFill>
            <a:schemeClr val="accent2">
              <a:lumMod val="60000"/>
              <a:lumOff val="40000"/>
            </a:schemeClr>
          </a:solidFill>
        </p:spPr>
        <p:txBody>
          <a:bodyPr>
            <a:spAutoFit/>
          </a:bodyPr>
          <a:lstStyle/>
          <a:p>
            <a:pPr>
              <a:defRPr/>
            </a:pPr>
            <a:r>
              <a:rPr lang="vi-VN" sz="1600" i="1" dirty="0"/>
              <a:t>Kvaternarna relacija Contract između </a:t>
            </a:r>
            <a:r>
              <a:rPr lang="sr-Latn-RS" sz="1600" i="1" dirty="0" smtClean="0"/>
              <a:t>S</a:t>
            </a:r>
            <a:r>
              <a:rPr lang="vi-VN" sz="1600" i="1" dirty="0" smtClean="0"/>
              <a:t>tar</a:t>
            </a:r>
            <a:r>
              <a:rPr lang="sr-Latn-RS" sz="1600" i="1" dirty="0" smtClean="0"/>
              <a:t>s</a:t>
            </a:r>
            <a:r>
              <a:rPr lang="vi-VN" sz="1600" i="1" dirty="0" smtClean="0"/>
              <a:t>, </a:t>
            </a:r>
            <a:r>
              <a:rPr lang="sr-Latn-RS" sz="1600" i="1" dirty="0" smtClean="0"/>
              <a:t>M</a:t>
            </a:r>
            <a:r>
              <a:rPr lang="vi-VN" sz="1600" i="1" dirty="0" smtClean="0"/>
              <a:t>ovie</a:t>
            </a:r>
            <a:r>
              <a:rPr lang="sr-Latn-RS" sz="1600" i="1" dirty="0" smtClean="0"/>
              <a:t>s</a:t>
            </a:r>
            <a:r>
              <a:rPr lang="vi-VN" sz="1600" i="1" dirty="0" smtClean="0"/>
              <a:t>,i </a:t>
            </a:r>
            <a:r>
              <a:rPr lang="vi-VN" sz="1600" i="1" dirty="0"/>
              <a:t>dva studija</a:t>
            </a:r>
            <a:endParaRPr lang="en-US" sz="1600" dirty="0"/>
          </a:p>
        </p:txBody>
      </p:sp>
      <p:sp>
        <p:nvSpPr>
          <p:cNvPr id="26631" name="Rectangle 6"/>
          <p:cNvSpPr>
            <a:spLocks noChangeArrowheads="1"/>
          </p:cNvSpPr>
          <p:nvPr/>
        </p:nvSpPr>
        <p:spPr bwMode="auto">
          <a:xfrm>
            <a:off x="3906838" y="5456238"/>
            <a:ext cx="2714625" cy="338137"/>
          </a:xfrm>
          <a:prstGeom prst="rect">
            <a:avLst/>
          </a:prstGeom>
          <a:solidFill>
            <a:srgbClr val="FF9933"/>
          </a:solidFill>
          <a:ln w="9525">
            <a:noFill/>
            <a:miter lim="800000"/>
            <a:headEnd/>
            <a:tailEnd/>
          </a:ln>
        </p:spPr>
        <p:txBody>
          <a:bodyPr wrap="none">
            <a:spAutoFit/>
          </a:bodyPr>
          <a:lstStyle/>
          <a:p>
            <a:r>
              <a:rPr lang="en-US" sz="1600" i="1"/>
              <a:t>CONTRACT kao tip entiteta</a:t>
            </a:r>
            <a:endParaRPr lang="en-US" sz="1600"/>
          </a:p>
        </p:txBody>
      </p:sp>
    </p:spTree>
  </p:cSld>
  <p:clrMapOvr>
    <a:masterClrMapping/>
  </p:clrMapOvr>
  <p:transition>
    <p:plu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bwMode="auto">
          <a:xfrm>
            <a:off x="180975" y="384175"/>
            <a:ext cx="8963025" cy="61595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v-SE" sz="3200" smtClean="0"/>
              <a:t>Primer izrade konceptualnog modela baze podataka</a:t>
            </a:r>
            <a:endParaRPr lang="en-US" sz="3200" smtClean="0"/>
          </a:p>
        </p:txBody>
      </p:sp>
      <p:sp>
        <p:nvSpPr>
          <p:cNvPr id="56323" name="Content Placeholder 2"/>
          <p:cNvSpPr>
            <a:spLocks noGrp="1"/>
          </p:cNvSpPr>
          <p:nvPr>
            <p:ph idx="1"/>
          </p:nvPr>
        </p:nvSpPr>
        <p:spPr>
          <a:xfrm>
            <a:off x="407988" y="942975"/>
            <a:ext cx="8229600" cy="641350"/>
          </a:xfrm>
          <a:solidFill>
            <a:schemeClr val="accent4">
              <a:lumMod val="40000"/>
              <a:lumOff val="60000"/>
            </a:schemeClr>
          </a:solidFill>
        </p:spPr>
        <p:txBody>
          <a:bodyPr/>
          <a:lstStyle/>
          <a:p>
            <a:pPr marL="0" indent="0" eaLnBrk="1" fontAlgn="auto" hangingPunct="1">
              <a:spcAft>
                <a:spcPts val="0"/>
              </a:spcAft>
              <a:buFont typeface="Arial" panose="020B0604020202020204" pitchFamily="34" charset="0"/>
              <a:buNone/>
              <a:defRPr/>
            </a:pPr>
            <a:r>
              <a:rPr lang="en-US" sz="1600" dirty="0" smtClean="0"/>
              <a:t>Na </a:t>
            </a:r>
            <a:r>
              <a:rPr lang="en-US" sz="1600" dirty="0" err="1" smtClean="0"/>
              <a:t>slici</a:t>
            </a:r>
            <a:r>
              <a:rPr lang="en-US" sz="1600" dirty="0" smtClean="0"/>
              <a:t> </a:t>
            </a:r>
            <a:r>
              <a:rPr lang="en-GB" sz="1600" dirty="0" smtClean="0"/>
              <a:t>“</a:t>
            </a:r>
            <a:r>
              <a:rPr lang="en-US" sz="1600" dirty="0" smtClean="0"/>
              <a:t>UC </a:t>
            </a:r>
            <a:r>
              <a:rPr lang="en-US" sz="1600" dirty="0" err="1" smtClean="0"/>
              <a:t>Plasiranje</a:t>
            </a:r>
            <a:r>
              <a:rPr lang="en-US" sz="1600" dirty="0" smtClean="0"/>
              <a:t> </a:t>
            </a:r>
            <a:r>
              <a:rPr lang="en-US" sz="1600" dirty="0" err="1" smtClean="0"/>
              <a:t>porudžbenice</a:t>
            </a:r>
            <a:r>
              <a:rPr lang="en-US" sz="1600" dirty="0" smtClean="0"/>
              <a:t> </a:t>
            </a:r>
            <a:r>
              <a:rPr lang="en-US" sz="1600" dirty="0" err="1" smtClean="0"/>
              <a:t>sa</a:t>
            </a:r>
            <a:r>
              <a:rPr lang="en-US" sz="1600" dirty="0" smtClean="0"/>
              <a:t> </a:t>
            </a:r>
            <a:r>
              <a:rPr lang="en-US" sz="1600" dirty="0" err="1" smtClean="0"/>
              <a:t>alternativnim</a:t>
            </a:r>
            <a:r>
              <a:rPr lang="en-US" sz="1600" dirty="0" smtClean="0"/>
              <a:t> </a:t>
            </a:r>
            <a:r>
              <a:rPr lang="en-US" sz="1600" dirty="0" err="1" smtClean="0"/>
              <a:t>tokovima</a:t>
            </a:r>
            <a:r>
              <a:rPr lang="en-GB" sz="1600" dirty="0" smtClean="0"/>
              <a:t>” je </a:t>
            </a:r>
            <a:r>
              <a:rPr lang="en-GB" sz="1600" dirty="0" err="1" smtClean="0"/>
              <a:t>dat</a:t>
            </a:r>
            <a:r>
              <a:rPr lang="en-GB" sz="1600" dirty="0" smtClean="0"/>
              <a:t> </a:t>
            </a:r>
            <a:r>
              <a:rPr lang="en-GB" sz="1600" dirty="0" err="1" smtClean="0"/>
              <a:t>opis</a:t>
            </a:r>
            <a:r>
              <a:rPr lang="en-GB" sz="1600" dirty="0" smtClean="0"/>
              <a:t> procedure </a:t>
            </a:r>
            <a:r>
              <a:rPr lang="en-GB" sz="1600" dirty="0" err="1" smtClean="0"/>
              <a:t>kupovine</a:t>
            </a:r>
            <a:r>
              <a:rPr lang="en-GB" sz="1600" dirty="0" smtClean="0"/>
              <a:t> CD-ova </a:t>
            </a:r>
            <a:r>
              <a:rPr lang="en-GB" sz="1600" dirty="0" err="1" smtClean="0"/>
              <a:t>putem</a:t>
            </a:r>
            <a:r>
              <a:rPr lang="en-GB" sz="1600" dirty="0" smtClean="0"/>
              <a:t> online site</a:t>
            </a:r>
            <a:r>
              <a:rPr lang="en-US" sz="1600" dirty="0" smtClean="0"/>
              <a:t>-a</a:t>
            </a:r>
            <a:r>
              <a:rPr lang="en-GB" sz="1600" dirty="0" smtClean="0"/>
              <a:t> </a:t>
            </a:r>
            <a:r>
              <a:rPr lang="en-GB" sz="1600" dirty="0" err="1" smtClean="0"/>
              <a:t>firme</a:t>
            </a:r>
            <a:r>
              <a:rPr lang="en-GB" sz="1600" dirty="0" smtClean="0"/>
              <a:t> CD Selections. </a:t>
            </a:r>
            <a:endParaRPr lang="en-US" sz="1600" dirty="0" smtClean="0"/>
          </a:p>
          <a:p>
            <a:pPr marL="0" indent="0" eaLnBrk="1" fontAlgn="auto" hangingPunct="1">
              <a:spcAft>
                <a:spcPts val="0"/>
              </a:spcAft>
              <a:buFont typeface="Arial" panose="020B0604020202020204" pitchFamily="34" charset="0"/>
              <a:buNone/>
              <a:defRPr/>
            </a:pPr>
            <a:endParaRPr lang="en-US" dirty="0" smtClean="0"/>
          </a:p>
        </p:txBody>
      </p:sp>
      <p:sp>
        <p:nvSpPr>
          <p:cNvPr id="27652" name="Slide Number Placeholder 4"/>
          <p:cNvSpPr>
            <a:spLocks noGrp="1"/>
          </p:cNvSpPr>
          <p:nvPr>
            <p:ph type="sldNum" sz="quarter" idx="4294967295"/>
          </p:nvPr>
        </p:nvSpPr>
        <p:spPr bwMode="auto">
          <a:xfrm>
            <a:off x="7961313" y="6370638"/>
            <a:ext cx="809625" cy="352425"/>
          </a:xfrm>
          <a:prstGeom prst="rect">
            <a:avLst/>
          </a:prstGeom>
          <a:noFill/>
          <a:ln>
            <a:miter lim="800000"/>
            <a:headEnd/>
            <a:tailEnd/>
          </a:ln>
        </p:spPr>
        <p:txBody>
          <a:bodyPr/>
          <a:lstStyle/>
          <a:p>
            <a:fld id="{D21B4EFF-3BE9-46E0-BB51-60DB3B0FE894}" type="slidenum">
              <a:rPr lang="en-US"/>
              <a:pPr/>
              <a:t>18</a:t>
            </a:fld>
            <a:endParaRPr lang="en-US"/>
          </a:p>
        </p:txBody>
      </p:sp>
      <p:pic>
        <p:nvPicPr>
          <p:cNvPr id="27653" name="Picture 5"/>
          <p:cNvPicPr>
            <a:picLocks noChangeAspect="1" noChangeArrowheads="1"/>
          </p:cNvPicPr>
          <p:nvPr/>
        </p:nvPicPr>
        <p:blipFill>
          <a:blip r:embed="rId2"/>
          <a:srcRect/>
          <a:stretch>
            <a:fillRect/>
          </a:stretch>
        </p:blipFill>
        <p:spPr bwMode="auto">
          <a:xfrm>
            <a:off x="568325" y="1514475"/>
            <a:ext cx="7696200" cy="5078413"/>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xfrm>
            <a:off x="273050" y="384175"/>
            <a:ext cx="8550275"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i="1" smtClean="0"/>
              <a:t>Održavanje informacija o CD-ovima, Održavanje CD marketinških informacija.</a:t>
            </a:r>
            <a:endParaRPr lang="en-US" sz="2800" smtClean="0"/>
          </a:p>
        </p:txBody>
      </p:sp>
      <p:sp>
        <p:nvSpPr>
          <p:cNvPr id="3" name="Content Placeholder 2"/>
          <p:cNvSpPr>
            <a:spLocks noGrp="1"/>
          </p:cNvSpPr>
          <p:nvPr>
            <p:ph idx="1"/>
          </p:nvPr>
        </p:nvSpPr>
        <p:spPr>
          <a:xfrm>
            <a:off x="0" y="1403350"/>
            <a:ext cx="9144000" cy="4724400"/>
          </a:xfrm>
        </p:spPr>
        <p:txBody>
          <a:bodyPr/>
          <a:lstStyle/>
          <a:p>
            <a:pPr marL="0" indent="0" eaLnBrk="1" fontAlgn="auto" hangingPunct="1">
              <a:spcAft>
                <a:spcPts val="0"/>
              </a:spcAft>
              <a:buFont typeface="Arial" panose="020B0604020202020204" pitchFamily="34" charset="0"/>
              <a:buNone/>
              <a:defRPr/>
            </a:pPr>
            <a:r>
              <a:rPr lang="vi-VN" b="1" dirty="0" smtClean="0">
                <a:latin typeface="Calibri" pitchFamily="34" charset="0"/>
                <a:cs typeface="Calibri" pitchFamily="34" charset="0"/>
              </a:rPr>
              <a:t>Funkcionalni zahtevi </a:t>
            </a:r>
            <a:r>
              <a:rPr lang="vi-VN" dirty="0" smtClean="0">
                <a:latin typeface="Calibri" pitchFamily="34" charset="0"/>
                <a:cs typeface="Calibri" pitchFamily="34" charset="0"/>
              </a:rPr>
              <a:t>za projektovanje sistema za internet prodaju u CD Selections su:</a:t>
            </a:r>
          </a:p>
          <a:p>
            <a:pPr marL="0" indent="0" eaLnBrk="1" fontAlgn="auto" hangingPunct="1">
              <a:spcAft>
                <a:spcPts val="0"/>
              </a:spcAft>
              <a:buFont typeface="Arial" panose="020B0604020202020204" pitchFamily="34" charset="0"/>
              <a:buNone/>
              <a:defRPr/>
            </a:pPr>
            <a:r>
              <a:rPr lang="vi-VN" b="1" dirty="0" smtClean="0">
                <a:latin typeface="Calibri" pitchFamily="34" charset="0"/>
                <a:cs typeface="Calibri" pitchFamily="34" charset="0"/>
              </a:rPr>
              <a:t>1. Održavanje informacija o CD-ovima</a:t>
            </a:r>
            <a:endParaRPr lang="vi-VN" dirty="0" smtClean="0">
              <a:latin typeface="Calibri" pitchFamily="34" charset="0"/>
              <a:cs typeface="Calibri" pitchFamily="34" charset="0"/>
            </a:endParaRPr>
          </a:p>
          <a:p>
            <a:pPr marL="0" indent="0" eaLnBrk="1" fontAlgn="auto" hangingPunct="1">
              <a:spcAft>
                <a:spcPts val="0"/>
              </a:spcAft>
              <a:buFont typeface="Wingdings" pitchFamily="2" charset="2"/>
              <a:buChar char="Ø"/>
              <a:defRPr/>
            </a:pPr>
            <a:r>
              <a:rPr lang="vi-VN" dirty="0" smtClean="0">
                <a:latin typeface="Calibri" pitchFamily="34" charset="0"/>
                <a:cs typeface="Calibri" pitchFamily="34" charset="0"/>
              </a:rPr>
              <a:t>Sistemu za internet prodaju je potrebna baza informacija o CD-ovima koji će se prodavati preko interneta, slično bazi podataka CD-ova u svakoj maloprodajnoj prodavnici (npr. naslov, muzičar, ID broj, količina na zalihama)</a:t>
            </a:r>
          </a:p>
          <a:p>
            <a:pPr marL="0" indent="0" eaLnBrk="1" fontAlgn="auto" hangingPunct="1">
              <a:spcAft>
                <a:spcPts val="0"/>
              </a:spcAft>
              <a:buFont typeface="Wingdings" pitchFamily="2" charset="2"/>
              <a:buChar char="Ø"/>
              <a:defRPr/>
            </a:pPr>
            <a:r>
              <a:rPr lang="vi-VN" dirty="0" smtClean="0">
                <a:latin typeface="Calibri" pitchFamily="34" charset="0"/>
                <a:cs typeface="Calibri" pitchFamily="34" charset="0"/>
              </a:rPr>
              <a:t>Svakog dana, sistem za internet prodaju prima podatke od sistema za distribuciju koji se koriste za ažuriranje baza podataka o CD-ovima. Neki od CD-ova se dodaju, neki se brišu a neki menjaju (npr. cene)</a:t>
            </a:r>
          </a:p>
          <a:p>
            <a:pPr marL="0" indent="0" eaLnBrk="1" fontAlgn="auto" hangingPunct="1">
              <a:spcAft>
                <a:spcPts val="0"/>
              </a:spcAft>
              <a:buFont typeface="Wingdings" pitchFamily="2" charset="2"/>
              <a:buChar char="Ø"/>
              <a:defRPr/>
            </a:pPr>
            <a:r>
              <a:rPr lang="vi-VN" dirty="0" smtClean="0">
                <a:latin typeface="Calibri" pitchFamily="34" charset="0"/>
                <a:cs typeface="Calibri" pitchFamily="34" charset="0"/>
              </a:rPr>
              <a:t>Menadžer marketinga za on-line prodaju (pozicija koja tek treba da se kreira) takođe može da ažurira informacije (npr. cena prodaje)</a:t>
            </a:r>
          </a:p>
          <a:p>
            <a:pPr marL="0" indent="0" eaLnBrk="1" fontAlgn="auto" hangingPunct="1">
              <a:spcAft>
                <a:spcPts val="0"/>
              </a:spcAft>
              <a:buFont typeface="Arial" panose="020B0604020202020204" pitchFamily="34" charset="0"/>
              <a:buNone/>
              <a:defRPr/>
            </a:pPr>
            <a:endParaRPr lang="en-US" dirty="0"/>
          </a:p>
        </p:txBody>
      </p:sp>
    </p:spTree>
  </p:cSld>
  <p:clrMapOvr>
    <a:masterClrMapping/>
  </p:clrMapOvr>
  <p:transition>
    <p:plus/>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r>
              <a:rPr lang="en-US" smtClean="0"/>
              <a:t>L04:</a:t>
            </a:r>
          </a:p>
        </p:txBody>
      </p:sp>
      <p:sp>
        <p:nvSpPr>
          <p:cNvPr id="3" name="Content Placeholder 2"/>
          <p:cNvSpPr>
            <a:spLocks noGrp="1"/>
          </p:cNvSpPr>
          <p:nvPr>
            <p:ph idx="1"/>
          </p:nvPr>
        </p:nvSpPr>
        <p:spPr>
          <a:xfrm>
            <a:off x="628650" y="1403350"/>
            <a:ext cx="7886700" cy="4351338"/>
          </a:xfrm>
        </p:spPr>
        <p:txBody>
          <a:bodyPr/>
          <a:lstStyle/>
          <a:p>
            <a:pPr>
              <a:defRPr/>
            </a:pPr>
            <a:r>
              <a:rPr lang="sr-Latn-ME" dirty="0" smtClean="0"/>
              <a:t>Da li ternarna relacija isključuje upotrebu binarnih relacija?</a:t>
            </a:r>
          </a:p>
          <a:p>
            <a:pPr>
              <a:defRPr/>
            </a:pPr>
            <a:r>
              <a:rPr lang="en-US" dirty="0" smtClean="0"/>
              <a:t>K</a:t>
            </a:r>
            <a:r>
              <a:rPr lang="sr-Latn-ME" dirty="0" smtClean="0"/>
              <a:t>ako se određuje kardinalnost ternarne relacije?</a:t>
            </a:r>
          </a:p>
          <a:p>
            <a:pPr>
              <a:defRPr/>
            </a:pPr>
            <a:r>
              <a:rPr lang="sr-Latn-ME" dirty="0" smtClean="0"/>
              <a:t>Kada se javljaju višestruke relacije?</a:t>
            </a:r>
          </a:p>
          <a:p>
            <a:pPr>
              <a:defRPr/>
            </a:pPr>
            <a:r>
              <a:rPr lang="en-US" dirty="0" smtClean="0"/>
              <a:t>Š</a:t>
            </a:r>
            <a:r>
              <a:rPr lang="sr-Latn-ME" dirty="0" smtClean="0"/>
              <a:t>ta je asocijativni tip entiteta?</a:t>
            </a:r>
          </a:p>
          <a:p>
            <a:pPr>
              <a:defRPr/>
            </a:pPr>
            <a:r>
              <a:rPr lang="en-US" dirty="0" smtClean="0"/>
              <a:t>Š</a:t>
            </a:r>
            <a:r>
              <a:rPr lang="sr-Latn-ME" dirty="0" smtClean="0"/>
              <a:t>ta je specijalizacija, a šta generalizacija?</a:t>
            </a:r>
          </a:p>
          <a:p>
            <a:pPr>
              <a:defRPr/>
            </a:pPr>
            <a:r>
              <a:rPr lang="en-US" dirty="0" smtClean="0"/>
              <a:t>K</a:t>
            </a:r>
            <a:r>
              <a:rPr lang="sr-Latn-RS" dirty="0" smtClean="0"/>
              <a:t>akvi su to ID zavisni entiteti?</a:t>
            </a:r>
          </a:p>
          <a:p>
            <a:pPr>
              <a:defRPr/>
            </a:pPr>
            <a:r>
              <a:rPr lang="sr-Latn-RS" dirty="0" smtClean="0"/>
              <a:t>Šta su slabi, a šta jaki entiteti?</a:t>
            </a:r>
          </a:p>
          <a:p>
            <a:pPr>
              <a:defRPr/>
            </a:pPr>
            <a:r>
              <a:rPr lang="sr-Latn-CS" dirty="0" smtClean="0"/>
              <a:t>Šta se postiže korišćenjem podklasa i nadklasa</a:t>
            </a:r>
            <a:r>
              <a:rPr lang="en-US" dirty="0" smtClean="0"/>
              <a:t>?</a:t>
            </a:r>
            <a:endParaRPr lang="en-US" dirty="0"/>
          </a:p>
        </p:txBody>
      </p:sp>
    </p:spTree>
  </p:cSld>
  <p:clrMapOvr>
    <a:masterClrMapping/>
  </p:clrMapOvr>
  <p:transition>
    <p:plus/>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88" y="795338"/>
            <a:ext cx="8786812" cy="5260975"/>
          </a:xfrm>
        </p:spPr>
        <p:txBody>
          <a:bodyPr/>
          <a:lstStyle/>
          <a:p>
            <a:pPr marL="0" indent="0" eaLnBrk="1" fontAlgn="auto" hangingPunct="1">
              <a:spcAft>
                <a:spcPts val="0"/>
              </a:spcAft>
              <a:buFont typeface="Arial" panose="020B0604020202020204" pitchFamily="34" charset="0"/>
              <a:buNone/>
              <a:defRPr/>
            </a:pPr>
            <a:r>
              <a:rPr lang="vi-VN" b="1" dirty="0" smtClean="0"/>
              <a:t>2. Održavanje CD marketinških informacija</a:t>
            </a:r>
            <a:br>
              <a:rPr lang="vi-VN" b="1" dirty="0" smtClean="0"/>
            </a:br>
            <a:endParaRPr lang="vi-VN" dirty="0" smtClean="0"/>
          </a:p>
          <a:p>
            <a:pPr marL="0" indent="0" eaLnBrk="1" fontAlgn="auto" hangingPunct="1">
              <a:spcAft>
                <a:spcPts val="0"/>
              </a:spcAft>
              <a:buFont typeface="Wingdings" pitchFamily="2" charset="2"/>
              <a:buChar char="Ø"/>
              <a:defRPr/>
            </a:pPr>
            <a:r>
              <a:rPr lang="vi-VN" dirty="0" smtClean="0">
                <a:latin typeface="Calibri" pitchFamily="34" charset="0"/>
                <a:cs typeface="Calibri" pitchFamily="34" charset="0"/>
              </a:rPr>
              <a:t>Sistem za internet prodaju pruža dodatne informacije tržištu CD-ova za postojeće i nove kupce. Sistem treba da obezbedi bazu podataka marketinškog materijala o izabranim CD-ovima koji će pomoći Web korisnicima da o njima više saznaju (npr. muzičke časopise, linkove do Web sajtova, informacije o umetnicima i jednostavne muzičke klipove). Kada se prikažu informacije o CD-ovima koje imaju dodane marketinške informacije, tim informacijama može da se pristupi preko linka.</a:t>
            </a:r>
          </a:p>
          <a:p>
            <a:pPr marL="0" indent="0" eaLnBrk="1" fontAlgn="auto" hangingPunct="1">
              <a:spcAft>
                <a:spcPts val="0"/>
              </a:spcAft>
              <a:buFont typeface="Wingdings" pitchFamily="2" charset="2"/>
              <a:buChar char="Ø"/>
              <a:defRPr/>
            </a:pPr>
            <a:r>
              <a:rPr lang="vi-VN" dirty="0" smtClean="0">
                <a:latin typeface="Calibri" pitchFamily="34" charset="0"/>
                <a:cs typeface="Calibri" pitchFamily="34" charset="0"/>
              </a:rPr>
              <a:t>Da bi bolje promovisali svoje CD-ove, marketinške materijale prvenstveno obezbeđuju sami prodavci CD-ova. Menadžer marketinškog odeljenja će odrediti koji će marketinški materijali biti stavljeni na sistem i biti odgovorni za dodavanje, menjanje i brisanje materijala.</a:t>
            </a:r>
          </a:p>
          <a:p>
            <a:pPr marL="0" indent="0" eaLnBrk="1" fontAlgn="auto" hangingPunct="1">
              <a:spcAft>
                <a:spcPts val="0"/>
              </a:spcAft>
              <a:buFont typeface="Arial" panose="020B0604020202020204" pitchFamily="34" charset="0"/>
              <a:buNone/>
              <a:defRPr/>
            </a:pPr>
            <a:endParaRPr lang="en-US" dirty="0"/>
          </a:p>
        </p:txBody>
      </p:sp>
    </p:spTree>
  </p:cSld>
  <p:clrMapOvr>
    <a:masterClrMapping/>
  </p:clrMapOvr>
  <p:transition>
    <p:plus/>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3"/>
          <p:cNvSpPr>
            <a:spLocks noChangeArrowheads="1"/>
          </p:cNvSpPr>
          <p:nvPr/>
        </p:nvSpPr>
        <p:spPr bwMode="auto">
          <a:xfrm>
            <a:off x="368300" y="366713"/>
            <a:ext cx="8229600" cy="708025"/>
          </a:xfrm>
          <a:prstGeom prst="rect">
            <a:avLst/>
          </a:prstGeom>
          <a:noFill/>
          <a:ln w="9525">
            <a:noFill/>
            <a:miter lim="800000"/>
            <a:headEnd/>
            <a:tailEnd/>
          </a:ln>
        </p:spPr>
        <p:txBody>
          <a:bodyPr>
            <a:spAutoFit/>
          </a:bodyPr>
          <a:lstStyle/>
          <a:p>
            <a:r>
              <a:rPr lang="en-US" sz="2000" dirty="0" err="1">
                <a:solidFill>
                  <a:srgbClr val="A50021"/>
                </a:solidFill>
              </a:rPr>
              <a:t>Zahtevi</a:t>
            </a:r>
            <a:r>
              <a:rPr lang="en-US" sz="2000" dirty="0">
                <a:solidFill>
                  <a:srgbClr val="A50021"/>
                </a:solidFill>
              </a:rPr>
              <a:t> </a:t>
            </a:r>
            <a:r>
              <a:rPr lang="en-US" sz="2000" dirty="0" err="1">
                <a:solidFill>
                  <a:srgbClr val="A50021"/>
                </a:solidFill>
              </a:rPr>
              <a:t>za</a:t>
            </a:r>
            <a:r>
              <a:rPr lang="en-US" sz="2000" dirty="0">
                <a:solidFill>
                  <a:srgbClr val="A50021"/>
                </a:solidFill>
              </a:rPr>
              <a:t> </a:t>
            </a:r>
            <a:r>
              <a:rPr lang="en-US" sz="2000" dirty="0" err="1">
                <a:solidFill>
                  <a:srgbClr val="A50021"/>
                </a:solidFill>
              </a:rPr>
              <a:t>dizajniranje</a:t>
            </a:r>
            <a:r>
              <a:rPr lang="en-US" sz="2000" dirty="0">
                <a:solidFill>
                  <a:srgbClr val="A50021"/>
                </a:solidFill>
              </a:rPr>
              <a:t> </a:t>
            </a:r>
            <a:r>
              <a:rPr lang="en-US" sz="2000" dirty="0" err="1">
                <a:solidFill>
                  <a:srgbClr val="A50021"/>
                </a:solidFill>
              </a:rPr>
              <a:t>sistema</a:t>
            </a:r>
            <a:r>
              <a:rPr lang="en-US" sz="2000" dirty="0">
                <a:solidFill>
                  <a:srgbClr val="A50021"/>
                </a:solidFill>
              </a:rPr>
              <a:t> </a:t>
            </a:r>
            <a:r>
              <a:rPr lang="en-US" sz="2000" dirty="0" err="1">
                <a:solidFill>
                  <a:srgbClr val="A50021"/>
                </a:solidFill>
              </a:rPr>
              <a:t>za</a:t>
            </a:r>
            <a:r>
              <a:rPr lang="en-US" sz="2000" dirty="0">
                <a:solidFill>
                  <a:srgbClr val="A50021"/>
                </a:solidFill>
              </a:rPr>
              <a:t> internet </a:t>
            </a:r>
            <a:r>
              <a:rPr lang="en-US" sz="2000" dirty="0" err="1">
                <a:solidFill>
                  <a:srgbClr val="A50021"/>
                </a:solidFill>
              </a:rPr>
              <a:t>prodaju</a:t>
            </a:r>
            <a:r>
              <a:rPr lang="en-US" sz="2000" dirty="0">
                <a:solidFill>
                  <a:srgbClr val="A50021"/>
                </a:solidFill>
              </a:rPr>
              <a:t> u CD Selections: </a:t>
            </a:r>
            <a:r>
              <a:rPr lang="en-US" sz="2000" dirty="0" err="1">
                <a:solidFill>
                  <a:srgbClr val="A50021"/>
                </a:solidFill>
              </a:rPr>
              <a:t>Popunjavanje</a:t>
            </a:r>
            <a:r>
              <a:rPr lang="en-US" sz="2000" dirty="0">
                <a:solidFill>
                  <a:srgbClr val="A50021"/>
                </a:solidFill>
              </a:rPr>
              <a:t> </a:t>
            </a:r>
            <a:r>
              <a:rPr lang="en-US" sz="2000" dirty="0" err="1">
                <a:solidFill>
                  <a:srgbClr val="A50021"/>
                </a:solidFill>
              </a:rPr>
              <a:t>narudžbenice</a:t>
            </a:r>
            <a:endParaRPr lang="en-US" sz="2000" dirty="0">
              <a:solidFill>
                <a:srgbClr val="A50021"/>
              </a:solidFill>
            </a:endParaRPr>
          </a:p>
        </p:txBody>
      </p:sp>
      <p:sp>
        <p:nvSpPr>
          <p:cNvPr id="29701" name="Rectangle 4"/>
          <p:cNvSpPr>
            <a:spLocks noChangeArrowheads="1"/>
          </p:cNvSpPr>
          <p:nvPr/>
        </p:nvSpPr>
        <p:spPr bwMode="auto">
          <a:xfrm>
            <a:off x="212725" y="1638300"/>
            <a:ext cx="8751888" cy="3786188"/>
          </a:xfrm>
          <a:prstGeom prst="rect">
            <a:avLst/>
          </a:prstGeom>
          <a:solidFill>
            <a:schemeClr val="accent4">
              <a:lumMod val="40000"/>
              <a:lumOff val="60000"/>
            </a:schemeClr>
          </a:solidFill>
          <a:ln w="9525">
            <a:noFill/>
            <a:miter lim="800000"/>
            <a:headEnd/>
            <a:tailEnd/>
          </a:ln>
        </p:spPr>
        <p:txBody>
          <a:bodyPr>
            <a:spAutoFit/>
          </a:bodyPr>
          <a:lstStyle/>
          <a:p>
            <a:pPr>
              <a:defRPr/>
            </a:pPr>
            <a:r>
              <a:rPr lang="en-US" sz="1600" b="1" dirty="0"/>
              <a:t>3. </a:t>
            </a:r>
            <a:r>
              <a:rPr lang="vi-VN" sz="1600" b="1" dirty="0"/>
              <a:t>Plasiranje porudžbine za kupovinu CD-ova</a:t>
            </a:r>
            <a:r>
              <a:rPr lang="vi-VN" sz="1600" dirty="0"/>
              <a:t/>
            </a:r>
            <a:br>
              <a:rPr lang="vi-VN" sz="1600" dirty="0"/>
            </a:br>
            <a:endParaRPr lang="vi-VN" sz="1600" dirty="0"/>
          </a:p>
          <a:p>
            <a:pPr>
              <a:buFont typeface="Wingdings" pitchFamily="2" charset="2"/>
              <a:buChar char="Ø"/>
              <a:defRPr/>
            </a:pPr>
            <a:r>
              <a:rPr lang="vi-VN" sz="1600" dirty="0"/>
              <a:t>Kupci će pristupiti sistemu za internet prodaju kako bi pregledavali CD-ove za koje su zainteresovani. Neki od kupaca će tražiti CD-ove koji su za njih interesantni po određenim umetnicima, dok će drugi kupci CD-ove pretraživati po kategorijama (npr. rok, džez ili klasična muzika)</a:t>
            </a:r>
            <a:endParaRPr lang="sr-Latn-RS" sz="1600" dirty="0"/>
          </a:p>
          <a:p>
            <a:pPr>
              <a:buFont typeface="Wingdings" pitchFamily="2" charset="2"/>
              <a:buChar char="Ø"/>
              <a:defRPr/>
            </a:pPr>
            <a:endParaRPr lang="vi-VN" sz="1600" dirty="0"/>
          </a:p>
          <a:p>
            <a:pPr>
              <a:buFont typeface="Wingdings" pitchFamily="2" charset="2"/>
              <a:buChar char="Ø"/>
              <a:defRPr/>
            </a:pPr>
            <a:r>
              <a:rPr lang="vi-VN" sz="1600" dirty="0"/>
              <a:t>Kada kupac pronađe CD-ove za koje je zainteresovan, on se isključuje (chec</a:t>
            </a:r>
            <a:r>
              <a:rPr lang="sr-Latn-RS" sz="1600" dirty="0"/>
              <a:t>k</a:t>
            </a:r>
            <a:r>
              <a:rPr lang="vi-VN" sz="1600" dirty="0"/>
              <a:t> out) iz sistema dajući u tom trenutku personalne informacije (npr. ime, e-mail, adresu, kreditnu karticu) i informacije koje se odnose na porudžbine (npr. CD-ovi koji su naručeni i količina za </a:t>
            </a:r>
            <a:r>
              <a:rPr lang="vi-VN" sz="1600" dirty="0" smtClean="0"/>
              <a:t>svak</a:t>
            </a:r>
            <a:r>
              <a:rPr lang="sr-Latn-RS" sz="1600" dirty="0" smtClean="0"/>
              <a:t>i</a:t>
            </a:r>
            <a:r>
              <a:rPr lang="vi-VN" sz="1600" dirty="0" smtClean="0"/>
              <a:t> </a:t>
            </a:r>
            <a:r>
              <a:rPr lang="vi-VN" sz="1600" dirty="0"/>
              <a:t>od njih)</a:t>
            </a:r>
            <a:endParaRPr lang="sr-Latn-RS" sz="1600" dirty="0"/>
          </a:p>
          <a:p>
            <a:pPr>
              <a:buFont typeface="Wingdings" pitchFamily="2" charset="2"/>
              <a:buChar char="Ø"/>
              <a:defRPr/>
            </a:pPr>
            <a:endParaRPr lang="vi-VN" sz="1600" dirty="0"/>
          </a:p>
          <a:p>
            <a:pPr>
              <a:buFont typeface="Wingdings" pitchFamily="2" charset="2"/>
              <a:buChar char="Ø"/>
              <a:defRPr/>
            </a:pPr>
            <a:r>
              <a:rPr lang="vi-VN" sz="1600" dirty="0"/>
              <a:t>Sistem će informacije o kreditnim karticama korisnika verifikovati preko online centra za odobravanje kreditnih kartica </a:t>
            </a:r>
            <a:r>
              <a:rPr lang="en-US" sz="1600" dirty="0" err="1"/>
              <a:t>i</a:t>
            </a:r>
            <a:r>
              <a:rPr lang="vi-VN" sz="1600" dirty="0"/>
              <a:t> na osnovu toga će porudžbine biti odbacivane ili prihvatane.</a:t>
            </a:r>
          </a:p>
          <a:p>
            <a:pPr>
              <a:buFont typeface="Wingdings" pitchFamily="2" charset="2"/>
              <a:buChar char="Ø"/>
              <a:defRPr/>
            </a:pPr>
            <a:endParaRPr lang="vi-VN" sz="1600" dirty="0"/>
          </a:p>
        </p:txBody>
      </p:sp>
    </p:spTree>
  </p:cSld>
  <p:clrMapOvr>
    <a:masterClrMapping/>
  </p:clrMapOvr>
  <p:transition>
    <p:plus/>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20763" y="2695575"/>
            <a:ext cx="7243762" cy="3140075"/>
          </a:xfrm>
          <a:prstGeom prst="rect">
            <a:avLst/>
          </a:prstGeom>
          <a:solidFill>
            <a:schemeClr val="accent2">
              <a:lumMod val="60000"/>
              <a:lumOff val="40000"/>
            </a:schemeClr>
          </a:solidFill>
        </p:spPr>
        <p:txBody>
          <a:bodyPr>
            <a:spAutoFit/>
          </a:bodyPr>
          <a:lstStyle/>
          <a:p>
            <a:pPr>
              <a:buFont typeface="Wingdings" pitchFamily="2" charset="2"/>
              <a:buChar char="Ø"/>
              <a:defRPr/>
            </a:pPr>
            <a:r>
              <a:rPr lang="vi-VN" dirty="0"/>
              <a:t>Kupac će biti u stanju da proveri </a:t>
            </a:r>
            <a:r>
              <a:rPr lang="sr-Latn-RS" dirty="0"/>
              <a:t>i</a:t>
            </a:r>
            <a:r>
              <a:rPr lang="vi-VN" dirty="0"/>
              <a:t> vidi da li njegova najbliža prodavnica ima traženi CD na zalihama. Da bi se pronašla najbliža prodavnica treba koristiti zip kod. Ako je CD raspoloživ u toj prodavnici, kupac može trenutno da pošalje rezervaciju za CD</a:t>
            </a:r>
            <a:r>
              <a:rPr lang="sr-Latn-RS" dirty="0"/>
              <a:t>-</a:t>
            </a:r>
            <a:r>
              <a:rPr lang="vi-VN" dirty="0"/>
              <a:t>om koji se nalazi na skladištu a zatim ode u prodavnicu i uzme svoj CD.</a:t>
            </a:r>
            <a:endParaRPr lang="sr-Latn-RS" dirty="0"/>
          </a:p>
          <a:p>
            <a:pPr>
              <a:buFont typeface="Wingdings" pitchFamily="2" charset="2"/>
              <a:buChar char="Ø"/>
              <a:defRPr/>
            </a:pPr>
            <a:endParaRPr lang="vi-VN" dirty="0"/>
          </a:p>
          <a:p>
            <a:pPr>
              <a:buFont typeface="Wingdings" pitchFamily="2" charset="2"/>
              <a:buChar char="Ø"/>
              <a:defRPr/>
            </a:pPr>
            <a:r>
              <a:rPr lang="vi-VN" dirty="0"/>
              <a:t>Ako CD nije raspoloživ u najbližoj prodavnici, kupac može tražiti da prodavnica naruči taj CD i da ga kasnije uzme. Kupac će mail-om biti obavešten kada traženi CD stigne u prodavnicu; CD će po dolasku u prodavnicu biti rezervisan (rezervacija ističe posle 7 dana</a:t>
            </a:r>
            <a:r>
              <a:rPr lang="sr-Latn-RS" dirty="0"/>
              <a:t>)</a:t>
            </a:r>
            <a:endParaRPr lang="vi-VN" dirty="0"/>
          </a:p>
          <a:p>
            <a:pPr>
              <a:buFont typeface="Wingdings" pitchFamily="2" charset="2"/>
              <a:buChar char="Ø"/>
              <a:defRPr/>
            </a:pPr>
            <a:r>
              <a:rPr lang="vi-VN" dirty="0"/>
              <a:t>Alternativno, kupac može da porudžbinu za CD pošalje mail-om.</a:t>
            </a:r>
            <a:endParaRPr lang="en-US" dirty="0"/>
          </a:p>
        </p:txBody>
      </p:sp>
    </p:spTree>
  </p:cSld>
  <p:clrMapOvr>
    <a:masterClrMapping/>
  </p:clrMapOvr>
  <p:transition>
    <p:plus/>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r>
              <a:rPr lang="en-US" b="1" dirty="0" smtClean="0"/>
              <a:t> </a:t>
            </a:r>
            <a:r>
              <a:rPr lang="sr-Latn-RS" b="1" dirty="0" smtClean="0"/>
              <a:t>4. </a:t>
            </a:r>
            <a:r>
              <a:rPr lang="en-US" b="1" dirty="0" err="1" smtClean="0"/>
              <a:t>Popunjavanje</a:t>
            </a:r>
            <a:r>
              <a:rPr lang="en-US" b="1" dirty="0" smtClean="0"/>
              <a:t> </a:t>
            </a:r>
            <a:r>
              <a:rPr lang="en-US" b="1" dirty="0" err="1" smtClean="0"/>
              <a:t>porudžbine</a:t>
            </a:r>
            <a:r>
              <a:rPr lang="en-US" b="1" dirty="0" smtClean="0"/>
              <a:t> </a:t>
            </a:r>
            <a:r>
              <a:rPr lang="en-US" b="1" dirty="0" err="1" smtClean="0"/>
              <a:t>preko</a:t>
            </a:r>
            <a:r>
              <a:rPr lang="en-US" b="1" dirty="0" smtClean="0"/>
              <a:t> mail-a</a:t>
            </a:r>
            <a:r>
              <a:rPr lang="en-US" dirty="0" smtClean="0"/>
              <a:t/>
            </a:r>
            <a:br>
              <a:rPr lang="en-US" dirty="0" smtClean="0"/>
            </a:br>
            <a:endParaRPr lang="en-US" dirty="0" smtClean="0"/>
          </a:p>
          <a:p>
            <a:pPr marL="0" indent="0" eaLnBrk="1" fontAlgn="auto" hangingPunct="1">
              <a:spcAft>
                <a:spcPts val="0"/>
              </a:spcAft>
              <a:buFont typeface="Wingdings" pitchFamily="2" charset="2"/>
              <a:buChar char="Ø"/>
              <a:defRPr/>
            </a:pPr>
            <a:r>
              <a:rPr lang="en-US" dirty="0" err="1" smtClean="0"/>
              <a:t>Kada</a:t>
            </a:r>
            <a:r>
              <a:rPr lang="en-US" dirty="0" smtClean="0"/>
              <a:t> se CD </a:t>
            </a:r>
            <a:r>
              <a:rPr lang="en-US" dirty="0" err="1" smtClean="0"/>
              <a:t>naručuje</a:t>
            </a:r>
            <a:r>
              <a:rPr lang="en-US" dirty="0" smtClean="0"/>
              <a:t> </a:t>
            </a:r>
            <a:r>
              <a:rPr lang="en-US" dirty="0" err="1" smtClean="0"/>
              <a:t>preko</a:t>
            </a:r>
            <a:r>
              <a:rPr lang="en-US" dirty="0" smtClean="0"/>
              <a:t> mail-a, </a:t>
            </a:r>
            <a:r>
              <a:rPr lang="en-US" dirty="0" err="1" smtClean="0"/>
              <a:t>sistem</a:t>
            </a:r>
            <a:r>
              <a:rPr lang="en-US" dirty="0" smtClean="0"/>
              <a:t> </a:t>
            </a:r>
            <a:r>
              <a:rPr lang="en-US" dirty="0" err="1" smtClean="0"/>
              <a:t>za</a:t>
            </a:r>
            <a:r>
              <a:rPr lang="en-US" dirty="0" smtClean="0"/>
              <a:t> internet </a:t>
            </a:r>
            <a:r>
              <a:rPr lang="en-US" dirty="0" err="1" smtClean="0"/>
              <a:t>prodaju</a:t>
            </a:r>
            <a:r>
              <a:rPr lang="en-US" dirty="0" smtClean="0"/>
              <a:t> </a:t>
            </a:r>
            <a:r>
              <a:rPr lang="en-US" dirty="0" err="1" smtClean="0"/>
              <a:t>će</a:t>
            </a:r>
            <a:r>
              <a:rPr lang="en-US" dirty="0" smtClean="0"/>
              <a:t> mail </a:t>
            </a:r>
            <a:r>
              <a:rPr lang="en-US" dirty="0" err="1" smtClean="0"/>
              <a:t>proslediti</a:t>
            </a:r>
            <a:r>
              <a:rPr lang="en-US" dirty="0" smtClean="0"/>
              <a:t> </a:t>
            </a:r>
            <a:r>
              <a:rPr lang="en-US" dirty="0" err="1" smtClean="0"/>
              <a:t>sistemu</a:t>
            </a:r>
            <a:r>
              <a:rPr lang="en-US" dirty="0" smtClean="0"/>
              <a:t> </a:t>
            </a:r>
            <a:r>
              <a:rPr lang="en-US" dirty="0" err="1" smtClean="0"/>
              <a:t>za</a:t>
            </a:r>
            <a:r>
              <a:rPr lang="en-US" dirty="0" smtClean="0"/>
              <a:t> </a:t>
            </a:r>
            <a:r>
              <a:rPr lang="en-US" dirty="0" err="1" smtClean="0"/>
              <a:t>distribuciju</a:t>
            </a:r>
            <a:r>
              <a:rPr lang="sr-Latn-RS" dirty="0" smtClean="0"/>
              <a:t>.</a:t>
            </a:r>
            <a:endParaRPr lang="en-US" dirty="0" smtClean="0"/>
          </a:p>
          <a:p>
            <a:pPr marL="0" indent="0" eaLnBrk="1" fontAlgn="auto" hangingPunct="1">
              <a:spcAft>
                <a:spcPts val="0"/>
              </a:spcAft>
              <a:buFont typeface="Wingdings" pitchFamily="2" charset="2"/>
              <a:buChar char="Ø"/>
              <a:defRPr/>
            </a:pPr>
            <a:r>
              <a:rPr lang="en-US" dirty="0" err="1" smtClean="0"/>
              <a:t>Sistem</a:t>
            </a:r>
            <a:r>
              <a:rPr lang="en-US" dirty="0" smtClean="0"/>
              <a:t> </a:t>
            </a:r>
            <a:r>
              <a:rPr lang="en-US" dirty="0" err="1" smtClean="0"/>
              <a:t>za</a:t>
            </a:r>
            <a:r>
              <a:rPr lang="en-US" dirty="0" smtClean="0"/>
              <a:t> </a:t>
            </a:r>
            <a:r>
              <a:rPr lang="en-US" dirty="0" err="1" smtClean="0"/>
              <a:t>distribuciju</a:t>
            </a:r>
            <a:r>
              <a:rPr lang="en-US" dirty="0" smtClean="0"/>
              <a:t> </a:t>
            </a:r>
            <a:r>
              <a:rPr lang="en-US" dirty="0" err="1" smtClean="0"/>
              <a:t>će</a:t>
            </a:r>
            <a:r>
              <a:rPr lang="en-US" dirty="0" smtClean="0"/>
              <a:t> </a:t>
            </a:r>
            <a:r>
              <a:rPr lang="en-US" dirty="0" err="1" smtClean="0"/>
              <a:t>obraditi</a:t>
            </a:r>
            <a:r>
              <a:rPr lang="en-US" dirty="0" smtClean="0"/>
              <a:t> </a:t>
            </a:r>
            <a:r>
              <a:rPr lang="en-US" dirty="0" err="1" smtClean="0"/>
              <a:t>sve</a:t>
            </a:r>
            <a:r>
              <a:rPr lang="en-US" dirty="0" smtClean="0"/>
              <a:t> </a:t>
            </a:r>
            <a:r>
              <a:rPr lang="en-US" dirty="0" err="1" smtClean="0"/>
              <a:t>pošiljke</a:t>
            </a:r>
            <a:r>
              <a:rPr lang="en-US" dirty="0" smtClean="0"/>
              <a:t> </a:t>
            </a:r>
            <a:r>
              <a:rPr lang="en-US" dirty="0" err="1" smtClean="0"/>
              <a:t>kupaca</a:t>
            </a:r>
            <a:r>
              <a:rPr lang="en-US" dirty="0" smtClean="0"/>
              <a:t> CD-ova</a:t>
            </a:r>
            <a:r>
              <a:rPr lang="sr-Latn-RS" dirty="0" smtClean="0"/>
              <a:t>, </a:t>
            </a:r>
            <a:r>
              <a:rPr lang="en-US" dirty="0" smtClean="0"/>
              <a:t>on </a:t>
            </a:r>
            <a:r>
              <a:rPr lang="en-US" dirty="0" err="1" smtClean="0"/>
              <a:t>obaveštava</a:t>
            </a:r>
            <a:r>
              <a:rPr lang="en-US" dirty="0" smtClean="0"/>
              <a:t> </a:t>
            </a:r>
            <a:r>
              <a:rPr lang="en-US" dirty="0" err="1" smtClean="0"/>
              <a:t>sistem</a:t>
            </a:r>
            <a:r>
              <a:rPr lang="en-US" dirty="0" smtClean="0"/>
              <a:t> </a:t>
            </a:r>
            <a:r>
              <a:rPr lang="en-US" dirty="0" err="1" smtClean="0"/>
              <a:t>za</a:t>
            </a:r>
            <a:r>
              <a:rPr lang="en-US" dirty="0" smtClean="0"/>
              <a:t> internet </a:t>
            </a:r>
            <a:r>
              <a:rPr lang="en-US" dirty="0" err="1" smtClean="0"/>
              <a:t>prodaju</a:t>
            </a:r>
            <a:r>
              <a:rPr lang="en-US" dirty="0" smtClean="0"/>
              <a:t> </a:t>
            </a:r>
            <a:r>
              <a:rPr lang="en-US" dirty="0" err="1" smtClean="0"/>
              <a:t>i</a:t>
            </a:r>
            <a:r>
              <a:rPr lang="en-US" dirty="0" smtClean="0"/>
              <a:t> </a:t>
            </a:r>
            <a:r>
              <a:rPr lang="en-US" dirty="0" err="1" smtClean="0"/>
              <a:t>šalje</a:t>
            </a:r>
            <a:r>
              <a:rPr lang="en-US" dirty="0" smtClean="0"/>
              <a:t> mail </a:t>
            </a:r>
            <a:r>
              <a:rPr lang="en-US" dirty="0" err="1" smtClean="0"/>
              <a:t>kupcu</a:t>
            </a:r>
            <a:r>
              <a:rPr lang="en-US" dirty="0" smtClean="0"/>
              <a:t>.</a:t>
            </a:r>
          </a:p>
          <a:p>
            <a:pPr marL="0" indent="0" eaLnBrk="1" fontAlgn="auto" hangingPunct="1">
              <a:spcAft>
                <a:spcPts val="0"/>
              </a:spcAft>
              <a:buFont typeface="Wingdings" pitchFamily="2" charset="2"/>
              <a:buChar char="Ø"/>
              <a:defRPr/>
            </a:pPr>
            <a:r>
              <a:rPr lang="en-US" dirty="0" err="1" smtClean="0"/>
              <a:t>Menadžer</a:t>
            </a:r>
            <a:r>
              <a:rPr lang="en-US" dirty="0" smtClean="0"/>
              <a:t> </a:t>
            </a:r>
            <a:r>
              <a:rPr lang="en-US" dirty="0" err="1" smtClean="0"/>
              <a:t>će</a:t>
            </a:r>
            <a:r>
              <a:rPr lang="en-US" dirty="0" smtClean="0"/>
              <a:t> </a:t>
            </a:r>
            <a:r>
              <a:rPr lang="en-US" dirty="0" err="1" smtClean="0"/>
              <a:t>nedeljno</a:t>
            </a:r>
            <a:r>
              <a:rPr lang="en-US" dirty="0" smtClean="0"/>
              <a:t> </a:t>
            </a:r>
            <a:r>
              <a:rPr lang="en-US" dirty="0" err="1" smtClean="0"/>
              <a:t>generisati</a:t>
            </a:r>
            <a:r>
              <a:rPr lang="en-US" dirty="0" smtClean="0"/>
              <a:t> </a:t>
            </a:r>
            <a:r>
              <a:rPr lang="en-US" dirty="0" err="1" smtClean="0"/>
              <a:t>izveštaje</a:t>
            </a:r>
            <a:r>
              <a:rPr lang="en-US" dirty="0" smtClean="0"/>
              <a:t> </a:t>
            </a:r>
            <a:r>
              <a:rPr lang="en-US" dirty="0" err="1" smtClean="0"/>
              <a:t>za</a:t>
            </a:r>
            <a:r>
              <a:rPr lang="en-US" dirty="0" smtClean="0"/>
              <a:t> </a:t>
            </a:r>
            <a:r>
              <a:rPr lang="en-US" dirty="0" err="1" smtClean="0"/>
              <a:t>proveru</a:t>
            </a:r>
            <a:r>
              <a:rPr lang="en-US" dirty="0" smtClean="0"/>
              <a:t> </a:t>
            </a:r>
            <a:r>
              <a:rPr lang="en-US" dirty="0" err="1" smtClean="0"/>
              <a:t>statusa</a:t>
            </a:r>
            <a:r>
              <a:rPr lang="en-US" dirty="0" smtClean="0"/>
              <a:t> </a:t>
            </a:r>
            <a:r>
              <a:rPr lang="en-US" dirty="0" err="1" smtClean="0"/>
              <a:t>narudžbina</a:t>
            </a:r>
            <a:r>
              <a:rPr lang="en-US" dirty="0" smtClean="0"/>
              <a:t>.</a:t>
            </a:r>
          </a:p>
          <a:p>
            <a:pPr marL="0" indent="0" eaLnBrk="1" fontAlgn="auto" hangingPunct="1">
              <a:spcAft>
                <a:spcPts val="0"/>
              </a:spcAft>
              <a:buFont typeface="Arial" panose="020B0604020202020204" pitchFamily="34" charset="0"/>
              <a:buNone/>
              <a:defRPr/>
            </a:pPr>
            <a:endParaRPr lang="en-US" dirty="0"/>
          </a:p>
        </p:txBody>
      </p:sp>
    </p:spTree>
  </p:cSld>
  <p:clrMapOvr>
    <a:masterClrMapping/>
  </p:clrMapOvr>
  <p:transition>
    <p:plus/>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Pravila “analize teksta”</a:t>
            </a:r>
          </a:p>
        </p:txBody>
      </p:sp>
      <p:sp>
        <p:nvSpPr>
          <p:cNvPr id="58371" name="Content Placeholder 2"/>
          <p:cNvSpPr>
            <a:spLocks noGrp="1"/>
          </p:cNvSpPr>
          <p:nvPr>
            <p:ph idx="1"/>
          </p:nvPr>
        </p:nvSpPr>
        <p:spPr>
          <a:xfrm>
            <a:off x="344488" y="1163638"/>
            <a:ext cx="8537575" cy="4691062"/>
          </a:xfrm>
        </p:spPr>
        <p:txBody>
          <a:bodyPr/>
          <a:lstStyle/>
          <a:p>
            <a:pPr marL="0" indent="0" eaLnBrk="1" fontAlgn="auto" hangingPunct="1">
              <a:spcAft>
                <a:spcPts val="0"/>
              </a:spcAft>
              <a:buFont typeface="Arial" panose="020B0604020202020204" pitchFamily="34" charset="0"/>
              <a:buNone/>
              <a:defRPr/>
            </a:pPr>
            <a:r>
              <a:rPr lang="en-US" dirty="0" err="1" smtClean="0"/>
              <a:t>Da</a:t>
            </a:r>
            <a:r>
              <a:rPr lang="en-US" dirty="0" smtClean="0"/>
              <a:t> bi </a:t>
            </a:r>
            <a:r>
              <a:rPr lang="en-US" dirty="0" err="1" smtClean="0"/>
              <a:t>identifikovali</a:t>
            </a:r>
            <a:r>
              <a:rPr lang="en-US" dirty="0" smtClean="0"/>
              <a:t> </a:t>
            </a:r>
            <a:r>
              <a:rPr lang="en-US" dirty="0" err="1" smtClean="0"/>
              <a:t>kandidate</a:t>
            </a:r>
            <a:r>
              <a:rPr lang="en-US" dirty="0" smtClean="0"/>
              <a:t> </a:t>
            </a:r>
            <a:r>
              <a:rPr lang="en-US" dirty="0" err="1" smtClean="0"/>
              <a:t>za</a:t>
            </a:r>
            <a:r>
              <a:rPr lang="en-US" dirty="0" smtClean="0"/>
              <a:t> </a:t>
            </a:r>
            <a:r>
              <a:rPr lang="en-US" dirty="0" err="1" smtClean="0"/>
              <a:t>entitete</a:t>
            </a:r>
            <a:r>
              <a:rPr lang="en-US" dirty="0" smtClean="0"/>
              <a:t>, </a:t>
            </a:r>
            <a:r>
              <a:rPr lang="en-US" dirty="0" err="1" smtClean="0"/>
              <a:t>atribute</a:t>
            </a:r>
            <a:r>
              <a:rPr lang="en-US" dirty="0" smtClean="0"/>
              <a:t> </a:t>
            </a:r>
            <a:r>
              <a:rPr lang="en-US" dirty="0" err="1" smtClean="0"/>
              <a:t>i</a:t>
            </a:r>
            <a:r>
              <a:rPr lang="en-US" dirty="0" smtClean="0"/>
              <a:t> </a:t>
            </a:r>
            <a:r>
              <a:rPr lang="en-US" dirty="0" err="1" smtClean="0"/>
              <a:t>relacije</a:t>
            </a:r>
            <a:r>
              <a:rPr lang="en-US" dirty="0" smtClean="0"/>
              <a:t> </a:t>
            </a:r>
            <a:r>
              <a:rPr lang="en-US" dirty="0" err="1" smtClean="0"/>
              <a:t>mogu</a:t>
            </a:r>
            <a:r>
              <a:rPr lang="en-US" dirty="0" smtClean="0"/>
              <a:t> se </a:t>
            </a:r>
            <a:r>
              <a:rPr lang="en-US" dirty="0" err="1" smtClean="0"/>
              <a:t>koristiti</a:t>
            </a:r>
            <a:r>
              <a:rPr lang="en-US" dirty="0" smtClean="0"/>
              <a:t> </a:t>
            </a:r>
            <a:r>
              <a:rPr lang="en-US" dirty="0" err="1" smtClean="0"/>
              <a:t>pravila</a:t>
            </a:r>
            <a:r>
              <a:rPr lang="en-US" dirty="0" smtClean="0"/>
              <a:t> “</a:t>
            </a:r>
            <a:r>
              <a:rPr lang="en-US" dirty="0" err="1" smtClean="0"/>
              <a:t>analize</a:t>
            </a:r>
            <a:r>
              <a:rPr lang="en-US" dirty="0" smtClean="0"/>
              <a:t> </a:t>
            </a:r>
            <a:r>
              <a:rPr lang="en-US" dirty="0" err="1" smtClean="0"/>
              <a:t>teksta</a:t>
            </a:r>
            <a:r>
              <a:rPr lang="en-US" dirty="0" smtClean="0"/>
              <a:t>” </a:t>
            </a:r>
            <a:r>
              <a:rPr lang="en-US" dirty="0" err="1" smtClean="0"/>
              <a:t>koja</a:t>
            </a:r>
            <a:r>
              <a:rPr lang="en-US" dirty="0" smtClean="0"/>
              <a:t> </a:t>
            </a:r>
            <a:r>
              <a:rPr lang="en-US" dirty="0" err="1" smtClean="0"/>
              <a:t>glase</a:t>
            </a:r>
            <a:r>
              <a:rPr lang="en-US" dirty="0" smtClean="0"/>
              <a:t>:</a:t>
            </a:r>
          </a:p>
          <a:p>
            <a:pPr marL="0" indent="0" eaLnBrk="1" fontAlgn="auto" hangingPunct="1">
              <a:spcAft>
                <a:spcPts val="0"/>
              </a:spcAft>
              <a:buFontTx/>
              <a:buNone/>
              <a:defRPr/>
            </a:pPr>
            <a:endParaRPr lang="en-US" dirty="0" smtClean="0"/>
          </a:p>
          <a:p>
            <a:pPr lvl="1" eaLnBrk="1" fontAlgn="auto" hangingPunct="1">
              <a:spcAft>
                <a:spcPts val="0"/>
              </a:spcAft>
              <a:buFont typeface="Arial" panose="020B0604020202020204" pitchFamily="34" charset="0"/>
              <a:buChar char="•"/>
              <a:defRPr/>
            </a:pPr>
            <a:r>
              <a:rPr lang="en-US" sz="2400" dirty="0" err="1" smtClean="0">
                <a:solidFill>
                  <a:srgbClr val="C00000"/>
                </a:solidFill>
              </a:rPr>
              <a:t>Zajedničke</a:t>
            </a:r>
            <a:r>
              <a:rPr lang="en-US" sz="2400" dirty="0" smtClean="0">
                <a:solidFill>
                  <a:srgbClr val="C00000"/>
                </a:solidFill>
              </a:rPr>
              <a:t> </a:t>
            </a:r>
            <a:r>
              <a:rPr lang="en-US" sz="2400" dirty="0" err="1" smtClean="0">
                <a:solidFill>
                  <a:srgbClr val="C00000"/>
                </a:solidFill>
              </a:rPr>
              <a:t>imenice</a:t>
            </a:r>
            <a:r>
              <a:rPr lang="en-US" sz="2400" dirty="0" smtClean="0">
                <a:solidFill>
                  <a:srgbClr val="C00000"/>
                </a:solidFill>
              </a:rPr>
              <a:t> </a:t>
            </a:r>
            <a:r>
              <a:rPr lang="en-US" sz="2400" dirty="0" err="1" smtClean="0">
                <a:solidFill>
                  <a:srgbClr val="C00000"/>
                </a:solidFill>
              </a:rPr>
              <a:t>ili</a:t>
            </a:r>
            <a:r>
              <a:rPr lang="en-US" sz="2400" dirty="0" smtClean="0">
                <a:solidFill>
                  <a:srgbClr val="C00000"/>
                </a:solidFill>
              </a:rPr>
              <a:t> </a:t>
            </a:r>
            <a:r>
              <a:rPr lang="en-US" sz="2400" dirty="0" err="1" smtClean="0">
                <a:solidFill>
                  <a:srgbClr val="C00000"/>
                </a:solidFill>
              </a:rPr>
              <a:t>imenice</a:t>
            </a:r>
            <a:r>
              <a:rPr lang="en-US" sz="2400" dirty="0" smtClean="0">
                <a:solidFill>
                  <a:srgbClr val="C00000"/>
                </a:solidFill>
              </a:rPr>
              <a:t> </a:t>
            </a:r>
            <a:r>
              <a:rPr lang="en-US" sz="2400" dirty="0" err="1" smtClean="0">
                <a:solidFill>
                  <a:srgbClr val="C00000"/>
                </a:solidFill>
              </a:rPr>
              <a:t>koje</a:t>
            </a:r>
            <a:r>
              <a:rPr lang="en-US" sz="2400" dirty="0" smtClean="0">
                <a:solidFill>
                  <a:srgbClr val="C00000"/>
                </a:solidFill>
              </a:rPr>
              <a:t> </a:t>
            </a:r>
            <a:r>
              <a:rPr lang="en-US" sz="2400" dirty="0" err="1" smtClean="0">
                <a:solidFill>
                  <a:srgbClr val="C00000"/>
                </a:solidFill>
              </a:rPr>
              <a:t>nisu</a:t>
            </a:r>
            <a:r>
              <a:rPr lang="en-US" sz="2400" dirty="0" smtClean="0">
                <a:solidFill>
                  <a:srgbClr val="C00000"/>
                </a:solidFill>
              </a:rPr>
              <a:t> </a:t>
            </a:r>
            <a:r>
              <a:rPr lang="en-US" sz="2400" dirty="0" err="1" smtClean="0">
                <a:solidFill>
                  <a:srgbClr val="C00000"/>
                </a:solidFill>
              </a:rPr>
              <a:t>vlastite</a:t>
            </a:r>
            <a:r>
              <a:rPr lang="en-US" sz="2400" dirty="0" smtClean="0">
                <a:solidFill>
                  <a:srgbClr val="C00000"/>
                </a:solidFill>
              </a:rPr>
              <a:t> </a:t>
            </a:r>
            <a:r>
              <a:rPr lang="en-US" sz="2400" dirty="0" err="1" smtClean="0">
                <a:solidFill>
                  <a:srgbClr val="C00000"/>
                </a:solidFill>
              </a:rPr>
              <a:t>su</a:t>
            </a:r>
            <a:r>
              <a:rPr lang="en-US" sz="2400" dirty="0" smtClean="0">
                <a:solidFill>
                  <a:srgbClr val="C00000"/>
                </a:solidFill>
              </a:rPr>
              <a:t> </a:t>
            </a:r>
            <a:r>
              <a:rPr lang="en-US" sz="2400" dirty="0" err="1" smtClean="0">
                <a:solidFill>
                  <a:srgbClr val="C00000"/>
                </a:solidFill>
              </a:rPr>
              <a:t>kandidati</a:t>
            </a:r>
            <a:r>
              <a:rPr lang="en-US" sz="2400" dirty="0" smtClean="0">
                <a:solidFill>
                  <a:srgbClr val="C00000"/>
                </a:solidFill>
              </a:rPr>
              <a:t> </a:t>
            </a:r>
            <a:r>
              <a:rPr lang="en-US" sz="2400" dirty="0" err="1" smtClean="0">
                <a:solidFill>
                  <a:srgbClr val="C00000"/>
                </a:solidFill>
              </a:rPr>
              <a:t>za</a:t>
            </a:r>
            <a:r>
              <a:rPr lang="en-US" sz="2400" dirty="0" smtClean="0">
                <a:solidFill>
                  <a:srgbClr val="C00000"/>
                </a:solidFill>
              </a:rPr>
              <a:t> </a:t>
            </a:r>
            <a:r>
              <a:rPr lang="en-US" sz="2400" dirty="0" err="1" smtClean="0">
                <a:solidFill>
                  <a:srgbClr val="C00000"/>
                </a:solidFill>
              </a:rPr>
              <a:t>entitete</a:t>
            </a:r>
            <a:endParaRPr lang="en-US" sz="2400" dirty="0" smtClean="0">
              <a:solidFill>
                <a:srgbClr val="C00000"/>
              </a:solidFill>
            </a:endParaRPr>
          </a:p>
          <a:p>
            <a:pPr lvl="1" eaLnBrk="1" fontAlgn="auto" hangingPunct="1">
              <a:spcAft>
                <a:spcPts val="0"/>
              </a:spcAft>
              <a:buFont typeface="Arial" panose="020B0604020202020204" pitchFamily="34" charset="0"/>
              <a:buChar char="•"/>
              <a:defRPr/>
            </a:pPr>
            <a:r>
              <a:rPr lang="en-US" sz="2400" dirty="0" err="1" smtClean="0">
                <a:solidFill>
                  <a:srgbClr val="002060"/>
                </a:solidFill>
              </a:rPr>
              <a:t>Vlastite</a:t>
            </a:r>
            <a:r>
              <a:rPr lang="en-US" sz="2400" dirty="0" smtClean="0">
                <a:solidFill>
                  <a:srgbClr val="002060"/>
                </a:solidFill>
              </a:rPr>
              <a:t> </a:t>
            </a:r>
            <a:r>
              <a:rPr lang="en-US" sz="2400" dirty="0" err="1" smtClean="0">
                <a:solidFill>
                  <a:srgbClr val="002060"/>
                </a:solidFill>
              </a:rPr>
              <a:t>imenice</a:t>
            </a:r>
            <a:r>
              <a:rPr lang="en-US" sz="2400" dirty="0" smtClean="0">
                <a:solidFill>
                  <a:srgbClr val="002060"/>
                </a:solidFill>
              </a:rPr>
              <a:t> </a:t>
            </a:r>
            <a:r>
              <a:rPr lang="en-US" sz="2400" dirty="0" err="1" smtClean="0">
                <a:solidFill>
                  <a:srgbClr val="002060"/>
                </a:solidFill>
              </a:rPr>
              <a:t>podrazumevaju</a:t>
            </a:r>
            <a:r>
              <a:rPr lang="en-US" sz="2400" dirty="0" smtClean="0">
                <a:solidFill>
                  <a:srgbClr val="002060"/>
                </a:solidFill>
              </a:rPr>
              <a:t> instance </a:t>
            </a:r>
            <a:r>
              <a:rPr lang="en-US" sz="2400" dirty="0" err="1" smtClean="0">
                <a:solidFill>
                  <a:srgbClr val="002060"/>
                </a:solidFill>
              </a:rPr>
              <a:t>entiteta</a:t>
            </a:r>
            <a:endParaRPr lang="en-US" sz="2400" dirty="0" smtClean="0">
              <a:solidFill>
                <a:srgbClr val="002060"/>
              </a:solidFill>
            </a:endParaRPr>
          </a:p>
          <a:p>
            <a:pPr lvl="1" eaLnBrk="1" fontAlgn="auto" hangingPunct="1">
              <a:spcAft>
                <a:spcPts val="0"/>
              </a:spcAft>
              <a:buFont typeface="Arial" panose="020B0604020202020204" pitchFamily="34" charset="0"/>
              <a:buChar char="•"/>
              <a:defRPr/>
            </a:pPr>
            <a:r>
              <a:rPr lang="en-US" sz="2400" dirty="0" err="1" smtClean="0">
                <a:solidFill>
                  <a:srgbClr val="C00000"/>
                </a:solidFill>
              </a:rPr>
              <a:t>Zbirne</a:t>
            </a:r>
            <a:r>
              <a:rPr lang="en-US" sz="2400" dirty="0" smtClean="0">
                <a:solidFill>
                  <a:srgbClr val="C00000"/>
                </a:solidFill>
              </a:rPr>
              <a:t> </a:t>
            </a:r>
            <a:r>
              <a:rPr lang="en-US" sz="2400" dirty="0" err="1" smtClean="0">
                <a:solidFill>
                  <a:srgbClr val="C00000"/>
                </a:solidFill>
              </a:rPr>
              <a:t>imenice</a:t>
            </a:r>
            <a:r>
              <a:rPr lang="en-US" sz="2400" dirty="0" smtClean="0">
                <a:solidFill>
                  <a:srgbClr val="C00000"/>
                </a:solidFill>
              </a:rPr>
              <a:t> </a:t>
            </a:r>
            <a:r>
              <a:rPr lang="en-US" sz="2400" dirty="0" err="1" smtClean="0">
                <a:solidFill>
                  <a:srgbClr val="C00000"/>
                </a:solidFill>
              </a:rPr>
              <a:t>podrazumevaju</a:t>
            </a:r>
            <a:r>
              <a:rPr lang="en-US" sz="2400" dirty="0" smtClean="0">
                <a:solidFill>
                  <a:srgbClr val="C00000"/>
                </a:solidFill>
              </a:rPr>
              <a:t> </a:t>
            </a:r>
            <a:r>
              <a:rPr lang="en-US" sz="2400" dirty="0" err="1" smtClean="0">
                <a:solidFill>
                  <a:srgbClr val="C00000"/>
                </a:solidFill>
              </a:rPr>
              <a:t>entitete</a:t>
            </a:r>
            <a:r>
              <a:rPr lang="en-US" sz="2400" dirty="0" smtClean="0">
                <a:solidFill>
                  <a:srgbClr val="C00000"/>
                </a:solidFill>
              </a:rPr>
              <a:t> </a:t>
            </a:r>
            <a:r>
              <a:rPr lang="en-US" sz="2400" dirty="0" err="1" smtClean="0">
                <a:solidFill>
                  <a:srgbClr val="C00000"/>
                </a:solidFill>
              </a:rPr>
              <a:t>sačinjen</a:t>
            </a:r>
            <a:r>
              <a:rPr lang="sr-Latn-RS" sz="2400" dirty="0" smtClean="0">
                <a:solidFill>
                  <a:srgbClr val="C00000"/>
                </a:solidFill>
              </a:rPr>
              <a:t>e</a:t>
            </a:r>
            <a:r>
              <a:rPr lang="en-US" sz="2400" dirty="0" smtClean="0">
                <a:solidFill>
                  <a:srgbClr val="C00000"/>
                </a:solidFill>
              </a:rPr>
              <a:t> </a:t>
            </a:r>
            <a:r>
              <a:rPr lang="en-US" sz="2400" dirty="0" err="1" smtClean="0">
                <a:solidFill>
                  <a:srgbClr val="C00000"/>
                </a:solidFill>
              </a:rPr>
              <a:t>od</a:t>
            </a:r>
            <a:r>
              <a:rPr lang="en-US" sz="2400" dirty="0" smtClean="0">
                <a:solidFill>
                  <a:srgbClr val="C00000"/>
                </a:solidFill>
              </a:rPr>
              <a:t> </a:t>
            </a:r>
            <a:r>
              <a:rPr lang="en-US" sz="2400" dirty="0" err="1" smtClean="0">
                <a:solidFill>
                  <a:srgbClr val="C00000"/>
                </a:solidFill>
              </a:rPr>
              <a:t>grupe</a:t>
            </a:r>
            <a:r>
              <a:rPr lang="en-US" sz="2400" dirty="0" smtClean="0">
                <a:solidFill>
                  <a:srgbClr val="C00000"/>
                </a:solidFill>
              </a:rPr>
              <a:t> </a:t>
            </a:r>
            <a:r>
              <a:rPr lang="en-US" sz="2400" dirty="0" err="1" smtClean="0">
                <a:solidFill>
                  <a:srgbClr val="C00000"/>
                </a:solidFill>
              </a:rPr>
              <a:t>drugih</a:t>
            </a:r>
            <a:r>
              <a:rPr lang="en-US" sz="2400" dirty="0" smtClean="0">
                <a:solidFill>
                  <a:srgbClr val="C00000"/>
                </a:solidFill>
              </a:rPr>
              <a:t> </a:t>
            </a:r>
            <a:r>
              <a:rPr lang="en-US" sz="2400" dirty="0" err="1" smtClean="0">
                <a:solidFill>
                  <a:srgbClr val="C00000"/>
                </a:solidFill>
              </a:rPr>
              <a:t>entiteta</a:t>
            </a:r>
            <a:endParaRPr lang="en-US" sz="2400" dirty="0" smtClean="0">
              <a:solidFill>
                <a:srgbClr val="C00000"/>
              </a:solidFill>
            </a:endParaRPr>
          </a:p>
          <a:p>
            <a:pPr lvl="1" eaLnBrk="1" fontAlgn="auto" hangingPunct="1">
              <a:spcAft>
                <a:spcPts val="0"/>
              </a:spcAft>
              <a:buFont typeface="Arial" panose="020B0604020202020204" pitchFamily="34" charset="0"/>
              <a:buChar char="•"/>
              <a:defRPr/>
            </a:pPr>
            <a:r>
              <a:rPr lang="en-US" sz="2400" dirty="0" err="1" smtClean="0">
                <a:solidFill>
                  <a:srgbClr val="000066"/>
                </a:solidFill>
              </a:rPr>
              <a:t>Pridev</a:t>
            </a:r>
            <a:r>
              <a:rPr lang="en-US" sz="2400" dirty="0" smtClean="0">
                <a:solidFill>
                  <a:srgbClr val="000066"/>
                </a:solidFill>
              </a:rPr>
              <a:t> </a:t>
            </a:r>
            <a:r>
              <a:rPr lang="en-US" sz="2400" dirty="0" err="1" smtClean="0">
                <a:solidFill>
                  <a:srgbClr val="000066"/>
                </a:solidFill>
              </a:rPr>
              <a:t>podrazumeva</a:t>
            </a:r>
            <a:r>
              <a:rPr lang="en-US" sz="2400" dirty="0" smtClean="0">
                <a:solidFill>
                  <a:srgbClr val="000066"/>
                </a:solidFill>
              </a:rPr>
              <a:t> </a:t>
            </a:r>
            <a:r>
              <a:rPr lang="en-US" sz="2400" dirty="0" err="1" smtClean="0">
                <a:solidFill>
                  <a:srgbClr val="000066"/>
                </a:solidFill>
              </a:rPr>
              <a:t>atribut</a:t>
            </a:r>
            <a:r>
              <a:rPr lang="en-US" sz="2400" dirty="0" smtClean="0">
                <a:solidFill>
                  <a:srgbClr val="000066"/>
                </a:solidFill>
              </a:rPr>
              <a:t> </a:t>
            </a:r>
            <a:r>
              <a:rPr lang="en-US" sz="2400" dirty="0" err="1" smtClean="0">
                <a:solidFill>
                  <a:srgbClr val="000066"/>
                </a:solidFill>
              </a:rPr>
              <a:t>entiteta</a:t>
            </a:r>
            <a:endParaRPr lang="en-US" sz="2400" dirty="0" smtClean="0">
              <a:solidFill>
                <a:srgbClr val="000066"/>
              </a:solidFill>
            </a:endParaRPr>
          </a:p>
          <a:p>
            <a:pPr lvl="1" eaLnBrk="1" fontAlgn="auto" hangingPunct="1">
              <a:spcAft>
                <a:spcPts val="0"/>
              </a:spcAft>
              <a:buFont typeface="Arial" panose="020B0604020202020204" pitchFamily="34" charset="0"/>
              <a:buChar char="•"/>
              <a:defRPr/>
            </a:pPr>
            <a:r>
              <a:rPr lang="en-US" sz="2400" dirty="0" err="1" smtClean="0">
                <a:solidFill>
                  <a:srgbClr val="C00000"/>
                </a:solidFill>
              </a:rPr>
              <a:t>Glagol</a:t>
            </a:r>
            <a:r>
              <a:rPr lang="en-US" sz="2400" dirty="0" smtClean="0">
                <a:solidFill>
                  <a:srgbClr val="C00000"/>
                </a:solidFill>
              </a:rPr>
              <a:t> “</a:t>
            </a:r>
            <a:r>
              <a:rPr lang="en-US" sz="2400" dirty="0" err="1" smtClean="0">
                <a:solidFill>
                  <a:srgbClr val="C00000"/>
                </a:solidFill>
              </a:rPr>
              <a:t>biti</a:t>
            </a:r>
            <a:r>
              <a:rPr lang="en-US" sz="2400" dirty="0" smtClean="0">
                <a:solidFill>
                  <a:srgbClr val="C00000"/>
                </a:solidFill>
              </a:rPr>
              <a:t>“ </a:t>
            </a:r>
            <a:r>
              <a:rPr lang="en-US" sz="2400" dirty="0" err="1" smtClean="0">
                <a:solidFill>
                  <a:srgbClr val="C00000"/>
                </a:solidFill>
              </a:rPr>
              <a:t>podrazumeva</a:t>
            </a:r>
            <a:r>
              <a:rPr lang="en-US" sz="2400" dirty="0" smtClean="0">
                <a:solidFill>
                  <a:srgbClr val="C00000"/>
                </a:solidFill>
              </a:rPr>
              <a:t> </a:t>
            </a:r>
            <a:r>
              <a:rPr lang="en-US" sz="2400" dirty="0" err="1" smtClean="0">
                <a:solidFill>
                  <a:srgbClr val="C00000"/>
                </a:solidFill>
              </a:rPr>
              <a:t>relaciju</a:t>
            </a:r>
            <a:r>
              <a:rPr lang="en-US" sz="2400" dirty="0" smtClean="0">
                <a:solidFill>
                  <a:srgbClr val="C00000"/>
                </a:solidFill>
              </a:rPr>
              <a:t> </a:t>
            </a:r>
            <a:r>
              <a:rPr lang="en-US" sz="2400" dirty="0" err="1" smtClean="0">
                <a:solidFill>
                  <a:srgbClr val="C00000"/>
                </a:solidFill>
              </a:rPr>
              <a:t>generalizacije</a:t>
            </a:r>
            <a:r>
              <a:rPr lang="en-US" sz="2400" dirty="0" smtClean="0">
                <a:solidFill>
                  <a:srgbClr val="C00000"/>
                </a:solidFill>
              </a:rPr>
              <a:t> </a:t>
            </a:r>
            <a:r>
              <a:rPr lang="en-US" sz="2400" dirty="0" err="1" smtClean="0">
                <a:solidFill>
                  <a:srgbClr val="C00000"/>
                </a:solidFill>
              </a:rPr>
              <a:t>između</a:t>
            </a:r>
            <a:r>
              <a:rPr lang="en-US" sz="2400" dirty="0" smtClean="0">
                <a:solidFill>
                  <a:srgbClr val="C00000"/>
                </a:solidFill>
              </a:rPr>
              <a:t> </a:t>
            </a:r>
            <a:r>
              <a:rPr lang="en-US" sz="2400" dirty="0" err="1" smtClean="0">
                <a:solidFill>
                  <a:srgbClr val="C00000"/>
                </a:solidFill>
              </a:rPr>
              <a:t>instanci</a:t>
            </a:r>
            <a:r>
              <a:rPr lang="en-US" sz="2400" dirty="0" smtClean="0">
                <a:solidFill>
                  <a:srgbClr val="C00000"/>
                </a:solidFill>
              </a:rPr>
              <a:t> </a:t>
            </a:r>
            <a:r>
              <a:rPr lang="en-US" sz="2400" dirty="0" err="1" smtClean="0">
                <a:solidFill>
                  <a:srgbClr val="C00000"/>
                </a:solidFill>
              </a:rPr>
              <a:t>entiteta</a:t>
            </a:r>
            <a:r>
              <a:rPr lang="en-US" sz="2400" dirty="0" smtClean="0">
                <a:solidFill>
                  <a:srgbClr val="C00000"/>
                </a:solidFill>
              </a:rPr>
              <a:t> </a:t>
            </a:r>
            <a:r>
              <a:rPr lang="en-US" sz="2400" dirty="0" err="1" smtClean="0">
                <a:solidFill>
                  <a:srgbClr val="C00000"/>
                </a:solidFill>
              </a:rPr>
              <a:t>i</a:t>
            </a:r>
            <a:r>
              <a:rPr lang="en-US" sz="2400" dirty="0" smtClean="0">
                <a:solidFill>
                  <a:srgbClr val="C00000"/>
                </a:solidFill>
              </a:rPr>
              <a:t> </a:t>
            </a:r>
            <a:r>
              <a:rPr lang="en-US" sz="2400" dirty="0" err="1" smtClean="0">
                <a:solidFill>
                  <a:srgbClr val="C00000"/>
                </a:solidFill>
              </a:rPr>
              <a:t>entiteta</a:t>
            </a:r>
            <a:endParaRPr lang="en-US" sz="2400" dirty="0" smtClean="0">
              <a:solidFill>
                <a:srgbClr val="C00000"/>
              </a:solidFill>
            </a:endParaRPr>
          </a:p>
          <a:p>
            <a:pPr lvl="1" eaLnBrk="1" fontAlgn="auto" hangingPunct="1">
              <a:spcAft>
                <a:spcPts val="0"/>
              </a:spcAft>
              <a:buFont typeface="Arial" panose="020B0604020202020204" pitchFamily="34" charset="0"/>
              <a:buChar char="•"/>
              <a:defRPr/>
            </a:pPr>
            <a:r>
              <a:rPr lang="en-US" sz="2400" dirty="0" err="1" smtClean="0">
                <a:solidFill>
                  <a:srgbClr val="000066"/>
                </a:solidFill>
              </a:rPr>
              <a:t>Glagol</a:t>
            </a:r>
            <a:r>
              <a:rPr lang="en-US" sz="2400" dirty="0" smtClean="0">
                <a:solidFill>
                  <a:srgbClr val="000066"/>
                </a:solidFill>
              </a:rPr>
              <a:t> „</a:t>
            </a:r>
            <a:r>
              <a:rPr lang="en-US" sz="2400" dirty="0" err="1" smtClean="0">
                <a:solidFill>
                  <a:srgbClr val="000066"/>
                </a:solidFill>
              </a:rPr>
              <a:t>imati</a:t>
            </a:r>
            <a:r>
              <a:rPr lang="en-US" sz="2400" dirty="0" smtClean="0">
                <a:solidFill>
                  <a:srgbClr val="000066"/>
                </a:solidFill>
              </a:rPr>
              <a:t>“ </a:t>
            </a:r>
            <a:r>
              <a:rPr lang="en-US" sz="2400" dirty="0" err="1" smtClean="0">
                <a:solidFill>
                  <a:srgbClr val="000066"/>
                </a:solidFill>
              </a:rPr>
              <a:t>podrazumeva</a:t>
            </a:r>
            <a:r>
              <a:rPr lang="en-US" sz="2400" dirty="0" smtClean="0">
                <a:solidFill>
                  <a:srgbClr val="000066"/>
                </a:solidFill>
              </a:rPr>
              <a:t> </a:t>
            </a:r>
            <a:r>
              <a:rPr lang="en-US" sz="2400" dirty="0" err="1" smtClean="0">
                <a:solidFill>
                  <a:srgbClr val="000066"/>
                </a:solidFill>
              </a:rPr>
              <a:t>vezu</a:t>
            </a:r>
            <a:r>
              <a:rPr lang="en-US" sz="2400" dirty="0" smtClean="0">
                <a:solidFill>
                  <a:srgbClr val="000066"/>
                </a:solidFill>
              </a:rPr>
              <a:t> </a:t>
            </a:r>
            <a:r>
              <a:rPr lang="en-US" sz="2400" dirty="0" err="1" smtClean="0">
                <a:solidFill>
                  <a:srgbClr val="000066"/>
                </a:solidFill>
              </a:rPr>
              <a:t>agregacije</a:t>
            </a:r>
            <a:r>
              <a:rPr lang="en-US" sz="2400" dirty="0" smtClean="0">
                <a:solidFill>
                  <a:srgbClr val="000066"/>
                </a:solidFill>
              </a:rPr>
              <a:t> </a:t>
            </a:r>
            <a:r>
              <a:rPr lang="en-US" sz="2400" dirty="0" err="1" smtClean="0">
                <a:solidFill>
                  <a:srgbClr val="000066"/>
                </a:solidFill>
              </a:rPr>
              <a:t>ili</a:t>
            </a:r>
            <a:r>
              <a:rPr lang="en-US" sz="2400" dirty="0" smtClean="0">
                <a:solidFill>
                  <a:srgbClr val="000066"/>
                </a:solidFill>
              </a:rPr>
              <a:t> </a:t>
            </a:r>
            <a:r>
              <a:rPr lang="en-US" sz="2400" dirty="0" err="1" smtClean="0">
                <a:solidFill>
                  <a:srgbClr val="000066"/>
                </a:solidFill>
              </a:rPr>
              <a:t>asocijacije</a:t>
            </a:r>
            <a:endParaRPr lang="en-US" sz="2400" dirty="0" smtClean="0">
              <a:solidFill>
                <a:srgbClr val="000066"/>
              </a:solidFill>
            </a:endParaRPr>
          </a:p>
          <a:p>
            <a:pPr marL="0" indent="0" eaLnBrk="1" fontAlgn="auto" hangingPunct="1">
              <a:spcAft>
                <a:spcPts val="0"/>
              </a:spcAft>
              <a:buFontTx/>
              <a:buNone/>
              <a:defRPr/>
            </a:pPr>
            <a:endParaRPr lang="en-US" dirty="0" smtClean="0"/>
          </a:p>
        </p:txBody>
      </p:sp>
      <p:sp>
        <p:nvSpPr>
          <p:cNvPr id="33796" name="Slide Number Placeholder 4"/>
          <p:cNvSpPr>
            <a:spLocks noGrp="1"/>
          </p:cNvSpPr>
          <p:nvPr>
            <p:ph type="sldNum" sz="quarter" idx="4294967295"/>
          </p:nvPr>
        </p:nvSpPr>
        <p:spPr bwMode="auto">
          <a:xfrm>
            <a:off x="7961313" y="6370638"/>
            <a:ext cx="809625" cy="352425"/>
          </a:xfrm>
          <a:prstGeom prst="rect">
            <a:avLst/>
          </a:prstGeom>
          <a:noFill/>
          <a:ln>
            <a:miter lim="800000"/>
            <a:headEnd/>
            <a:tailEnd/>
          </a:ln>
        </p:spPr>
        <p:txBody>
          <a:bodyPr/>
          <a:lstStyle/>
          <a:p>
            <a:fld id="{512DED81-B1EB-4712-8FE8-6CB14CF28F37}" type="slidenum">
              <a:rPr lang="en-US"/>
              <a:pPr/>
              <a:t>24</a:t>
            </a:fld>
            <a:endParaRPr lang="en-US"/>
          </a:p>
        </p:txBody>
      </p:sp>
    </p:spTree>
  </p:cSld>
  <p:clrMapOvr>
    <a:masterClrMapping/>
  </p:clrMapOvr>
  <p:transition>
    <p:plus/>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Primena pravila analize</a:t>
            </a:r>
          </a:p>
        </p:txBody>
      </p:sp>
      <p:sp>
        <p:nvSpPr>
          <p:cNvPr id="59395" name="Content Placeholder 2"/>
          <p:cNvSpPr>
            <a:spLocks noGrp="1"/>
          </p:cNvSpPr>
          <p:nvPr>
            <p:ph idx="1"/>
          </p:nvPr>
        </p:nvSpPr>
        <p:spPr>
          <a:xfrm>
            <a:off x="320675" y="1211263"/>
            <a:ext cx="8443913" cy="4749800"/>
          </a:xfrm>
        </p:spPr>
        <p:txBody>
          <a:bodyPr/>
          <a:lstStyle/>
          <a:p>
            <a:pPr marL="0" indent="0" eaLnBrk="1" fontAlgn="auto" hangingPunct="1">
              <a:spcAft>
                <a:spcPts val="0"/>
              </a:spcAft>
              <a:buFont typeface="Wingdings" pitchFamily="2" charset="2"/>
              <a:buChar char="ü"/>
              <a:defRPr/>
            </a:pPr>
            <a:r>
              <a:rPr lang="en-US" sz="2000" dirty="0" err="1" smtClean="0"/>
              <a:t>Korišćenjem</a:t>
            </a:r>
            <a:r>
              <a:rPr lang="en-US" sz="2000" dirty="0" smtClean="0"/>
              <a:t> </a:t>
            </a:r>
            <a:r>
              <a:rPr lang="en-US" sz="2000" dirty="0" err="1" smtClean="0"/>
              <a:t>ovih</a:t>
            </a:r>
            <a:r>
              <a:rPr lang="en-US" sz="2000" dirty="0" smtClean="0"/>
              <a:t> </a:t>
            </a:r>
            <a:r>
              <a:rPr lang="en-US" sz="2000" dirty="0" err="1" smtClean="0"/>
              <a:t>pravila</a:t>
            </a:r>
            <a:r>
              <a:rPr lang="en-US" sz="2000" dirty="0" smtClean="0"/>
              <a:t> </a:t>
            </a:r>
            <a:r>
              <a:rPr lang="en-US" sz="2000" dirty="0" err="1" smtClean="0"/>
              <a:t>nad</a:t>
            </a:r>
            <a:r>
              <a:rPr lang="en-US" sz="2000" dirty="0" smtClean="0"/>
              <a:t> </a:t>
            </a:r>
            <a:r>
              <a:rPr lang="en-US" sz="2000" dirty="0" err="1" smtClean="0"/>
              <a:t>opisom</a:t>
            </a:r>
            <a:r>
              <a:rPr lang="en-US" sz="2000" dirty="0" smtClean="0"/>
              <a:t> </a:t>
            </a:r>
            <a:r>
              <a:rPr lang="en-US" sz="2000" dirty="0" err="1" smtClean="0"/>
              <a:t>normalnog</a:t>
            </a:r>
            <a:r>
              <a:rPr lang="en-US" sz="2000" dirty="0" smtClean="0"/>
              <a:t> </a:t>
            </a:r>
            <a:r>
              <a:rPr lang="en-US" sz="2000" dirty="0" err="1" smtClean="0"/>
              <a:t>toka</a:t>
            </a:r>
            <a:r>
              <a:rPr lang="en-US" sz="2000" dirty="0" smtClean="0"/>
              <a:t> </a:t>
            </a:r>
            <a:r>
              <a:rPr lang="en-US" sz="2000" dirty="0" err="1" smtClean="0"/>
              <a:t>događaja</a:t>
            </a:r>
            <a:r>
              <a:rPr lang="en-US" sz="2000" dirty="0" smtClean="0"/>
              <a:t> u UC, </a:t>
            </a:r>
            <a:r>
              <a:rPr lang="en-US" sz="2000" dirty="0" err="1" smtClean="0"/>
              <a:t>projektni</a:t>
            </a:r>
            <a:r>
              <a:rPr lang="en-US" sz="2000" dirty="0" smtClean="0"/>
              <a:t> </a:t>
            </a:r>
            <a:r>
              <a:rPr lang="en-US" sz="2000" dirty="0" err="1" smtClean="0"/>
              <a:t>tim</a:t>
            </a:r>
            <a:r>
              <a:rPr lang="en-US" sz="2000" dirty="0" smtClean="0"/>
              <a:t> je </a:t>
            </a:r>
            <a:r>
              <a:rPr lang="en-US" sz="2000" dirty="0" err="1" smtClean="0"/>
              <a:t>kao</a:t>
            </a:r>
            <a:r>
              <a:rPr lang="en-US" sz="2000" dirty="0" smtClean="0"/>
              <a:t> </a:t>
            </a:r>
            <a:r>
              <a:rPr lang="en-US" sz="2000" dirty="0" err="1" smtClean="0"/>
              <a:t>kandidate</a:t>
            </a:r>
            <a:r>
              <a:rPr lang="en-US" sz="2000" dirty="0" smtClean="0"/>
              <a:t> </a:t>
            </a:r>
            <a:r>
              <a:rPr lang="en-US" sz="2000" dirty="0" err="1" smtClean="0"/>
              <a:t>klasa</a:t>
            </a:r>
            <a:r>
              <a:rPr lang="en-US" sz="2000" dirty="0" smtClean="0"/>
              <a:t> </a:t>
            </a:r>
            <a:r>
              <a:rPr lang="en-US" sz="2000" dirty="0" err="1" smtClean="0"/>
              <a:t>identifikovao</a:t>
            </a:r>
            <a:r>
              <a:rPr lang="en-US" sz="2000" dirty="0" smtClean="0"/>
              <a:t>:</a:t>
            </a:r>
          </a:p>
          <a:p>
            <a:pPr lvl="1" eaLnBrk="1" fontAlgn="auto" hangingPunct="1">
              <a:spcAft>
                <a:spcPts val="0"/>
              </a:spcAft>
              <a:buFont typeface="Wingdings" pitchFamily="2" charset="2"/>
              <a:buChar char="Ø"/>
              <a:defRPr/>
            </a:pPr>
            <a:r>
              <a:rPr lang="en-US" dirty="0" err="1" smtClean="0">
                <a:solidFill>
                  <a:srgbClr val="C00000"/>
                </a:solidFill>
              </a:rPr>
              <a:t>Kupac</a:t>
            </a:r>
            <a:r>
              <a:rPr lang="en-US" dirty="0" smtClean="0">
                <a:solidFill>
                  <a:srgbClr val="C00000"/>
                </a:solidFill>
              </a:rPr>
              <a:t>, </a:t>
            </a:r>
            <a:r>
              <a:rPr lang="en-US" dirty="0" err="1" smtClean="0">
                <a:solidFill>
                  <a:srgbClr val="C00000"/>
                </a:solidFill>
              </a:rPr>
              <a:t>Zahtev</a:t>
            </a:r>
            <a:r>
              <a:rPr lang="en-US" dirty="0" smtClean="0">
                <a:solidFill>
                  <a:srgbClr val="C00000"/>
                </a:solidFill>
              </a:rPr>
              <a:t> </a:t>
            </a:r>
            <a:r>
              <a:rPr lang="en-US" dirty="0" err="1" smtClean="0">
                <a:solidFill>
                  <a:srgbClr val="C00000"/>
                </a:solidFill>
              </a:rPr>
              <a:t>za</a:t>
            </a:r>
            <a:r>
              <a:rPr lang="en-US" dirty="0" smtClean="0">
                <a:solidFill>
                  <a:srgbClr val="C00000"/>
                </a:solidFill>
              </a:rPr>
              <a:t> </a:t>
            </a:r>
            <a:r>
              <a:rPr lang="en-US" dirty="0" err="1" smtClean="0">
                <a:solidFill>
                  <a:srgbClr val="C00000"/>
                </a:solidFill>
              </a:rPr>
              <a:t>pretraživanje</a:t>
            </a:r>
            <a:r>
              <a:rPr lang="en-US" dirty="0" smtClean="0">
                <a:solidFill>
                  <a:srgbClr val="C00000"/>
                </a:solidFill>
              </a:rPr>
              <a:t>, CD, </a:t>
            </a:r>
            <a:r>
              <a:rPr lang="en-US" dirty="0" err="1" smtClean="0">
                <a:solidFill>
                  <a:srgbClr val="C00000"/>
                </a:solidFill>
              </a:rPr>
              <a:t>Lista</a:t>
            </a:r>
            <a:r>
              <a:rPr lang="en-US" dirty="0" smtClean="0">
                <a:solidFill>
                  <a:srgbClr val="C00000"/>
                </a:solidFill>
              </a:rPr>
              <a:t> CD-ova </a:t>
            </a:r>
            <a:r>
              <a:rPr lang="en-US" dirty="0" err="1" smtClean="0">
                <a:solidFill>
                  <a:srgbClr val="C00000"/>
                </a:solidFill>
              </a:rPr>
              <a:t>i</a:t>
            </a:r>
            <a:r>
              <a:rPr lang="en-US" dirty="0" smtClean="0">
                <a:solidFill>
                  <a:srgbClr val="C00000"/>
                </a:solidFill>
              </a:rPr>
              <a:t> </a:t>
            </a:r>
            <a:r>
              <a:rPr lang="en-US" dirty="0" err="1" smtClean="0">
                <a:solidFill>
                  <a:srgbClr val="C00000"/>
                </a:solidFill>
              </a:rPr>
              <a:t>Pregled</a:t>
            </a:r>
            <a:r>
              <a:rPr lang="en-US" dirty="0" smtClean="0">
                <a:solidFill>
                  <a:srgbClr val="C00000"/>
                </a:solidFill>
              </a:rPr>
              <a:t> </a:t>
            </a:r>
            <a:r>
              <a:rPr lang="en-US" dirty="0" err="1" smtClean="0">
                <a:solidFill>
                  <a:srgbClr val="C00000"/>
                </a:solidFill>
              </a:rPr>
              <a:t>kao</a:t>
            </a:r>
            <a:r>
              <a:rPr lang="en-US" dirty="0" smtClean="0">
                <a:solidFill>
                  <a:srgbClr val="C00000"/>
                </a:solidFill>
              </a:rPr>
              <a:t> </a:t>
            </a:r>
            <a:r>
              <a:rPr lang="en-US" dirty="0" err="1" smtClean="0">
                <a:solidFill>
                  <a:srgbClr val="C00000"/>
                </a:solidFill>
              </a:rPr>
              <a:t>i</a:t>
            </a:r>
            <a:r>
              <a:rPr lang="en-US" dirty="0" smtClean="0">
                <a:solidFill>
                  <a:srgbClr val="C00000"/>
                </a:solidFill>
              </a:rPr>
              <a:t> tri </a:t>
            </a:r>
            <a:r>
              <a:rPr lang="en-US" dirty="0" err="1" smtClean="0">
                <a:solidFill>
                  <a:srgbClr val="C00000"/>
                </a:solidFill>
              </a:rPr>
              <a:t>različita</a:t>
            </a:r>
            <a:r>
              <a:rPr lang="en-US" dirty="0" smtClean="0">
                <a:solidFill>
                  <a:srgbClr val="C00000"/>
                </a:solidFill>
              </a:rPr>
              <a:t> </a:t>
            </a:r>
            <a:r>
              <a:rPr lang="en-US" dirty="0" err="1" smtClean="0">
                <a:solidFill>
                  <a:srgbClr val="C00000"/>
                </a:solidFill>
              </a:rPr>
              <a:t>tipa</a:t>
            </a:r>
            <a:r>
              <a:rPr lang="en-US" dirty="0" smtClean="0">
                <a:solidFill>
                  <a:srgbClr val="C00000"/>
                </a:solidFill>
              </a:rPr>
              <a:t> </a:t>
            </a:r>
            <a:r>
              <a:rPr lang="en-US" dirty="0" err="1" smtClean="0">
                <a:solidFill>
                  <a:srgbClr val="C00000"/>
                </a:solidFill>
              </a:rPr>
              <a:t>zahteva</a:t>
            </a:r>
            <a:r>
              <a:rPr lang="en-US" dirty="0" smtClean="0">
                <a:solidFill>
                  <a:srgbClr val="C00000"/>
                </a:solidFill>
              </a:rPr>
              <a:t> </a:t>
            </a:r>
            <a:r>
              <a:rPr lang="en-US" dirty="0" err="1" smtClean="0">
                <a:solidFill>
                  <a:srgbClr val="C00000"/>
                </a:solidFill>
              </a:rPr>
              <a:t>za</a:t>
            </a:r>
            <a:r>
              <a:rPr lang="en-US" dirty="0" smtClean="0">
                <a:solidFill>
                  <a:srgbClr val="C00000"/>
                </a:solidFill>
              </a:rPr>
              <a:t> </a:t>
            </a:r>
            <a:r>
              <a:rPr lang="en-US" dirty="0" err="1" smtClean="0">
                <a:solidFill>
                  <a:srgbClr val="C00000"/>
                </a:solidFill>
              </a:rPr>
              <a:t>pretraživanje</a:t>
            </a:r>
            <a:r>
              <a:rPr lang="en-US" dirty="0" smtClean="0">
                <a:solidFill>
                  <a:srgbClr val="C00000"/>
                </a:solidFill>
              </a:rPr>
              <a:t>: </a:t>
            </a:r>
            <a:r>
              <a:rPr lang="en-US" dirty="0" err="1" smtClean="0">
                <a:solidFill>
                  <a:srgbClr val="C00000"/>
                </a:solidFill>
              </a:rPr>
              <a:t>Pretraživanje</a:t>
            </a:r>
            <a:r>
              <a:rPr lang="en-US" dirty="0" smtClean="0">
                <a:solidFill>
                  <a:srgbClr val="C00000"/>
                </a:solidFill>
              </a:rPr>
              <a:t> </a:t>
            </a:r>
            <a:r>
              <a:rPr lang="en-US" dirty="0" err="1" smtClean="0">
                <a:solidFill>
                  <a:srgbClr val="C00000"/>
                </a:solidFill>
              </a:rPr>
              <a:t>po</a:t>
            </a:r>
            <a:r>
              <a:rPr lang="en-US" dirty="0" smtClean="0">
                <a:solidFill>
                  <a:srgbClr val="C00000"/>
                </a:solidFill>
              </a:rPr>
              <a:t> </a:t>
            </a:r>
            <a:r>
              <a:rPr lang="en-US" dirty="0" err="1" smtClean="0">
                <a:solidFill>
                  <a:srgbClr val="C00000"/>
                </a:solidFill>
              </a:rPr>
              <a:t>naslovu</a:t>
            </a:r>
            <a:r>
              <a:rPr lang="en-US" dirty="0" smtClean="0">
                <a:solidFill>
                  <a:srgbClr val="C00000"/>
                </a:solidFill>
              </a:rPr>
              <a:t>, </a:t>
            </a:r>
            <a:r>
              <a:rPr lang="en-US" dirty="0" err="1" smtClean="0">
                <a:solidFill>
                  <a:srgbClr val="C00000"/>
                </a:solidFill>
              </a:rPr>
              <a:t>Pretraživanje</a:t>
            </a:r>
            <a:r>
              <a:rPr lang="en-US" dirty="0" smtClean="0">
                <a:solidFill>
                  <a:srgbClr val="C00000"/>
                </a:solidFill>
              </a:rPr>
              <a:t> </a:t>
            </a:r>
            <a:r>
              <a:rPr lang="en-US" dirty="0" err="1" smtClean="0">
                <a:solidFill>
                  <a:srgbClr val="C00000"/>
                </a:solidFill>
              </a:rPr>
              <a:t>po</a:t>
            </a:r>
            <a:r>
              <a:rPr lang="en-US" dirty="0" smtClean="0">
                <a:solidFill>
                  <a:srgbClr val="C00000"/>
                </a:solidFill>
              </a:rPr>
              <a:t> </a:t>
            </a:r>
            <a:r>
              <a:rPr lang="en-US" dirty="0" err="1" smtClean="0">
                <a:solidFill>
                  <a:srgbClr val="C00000"/>
                </a:solidFill>
              </a:rPr>
              <a:t>umetniku</a:t>
            </a:r>
            <a:r>
              <a:rPr lang="en-US" dirty="0" smtClean="0">
                <a:solidFill>
                  <a:srgbClr val="C00000"/>
                </a:solidFill>
              </a:rPr>
              <a:t> </a:t>
            </a:r>
            <a:r>
              <a:rPr lang="en-US" dirty="0" err="1" smtClean="0">
                <a:solidFill>
                  <a:srgbClr val="C00000"/>
                </a:solidFill>
              </a:rPr>
              <a:t>i</a:t>
            </a:r>
            <a:r>
              <a:rPr lang="en-US" dirty="0" smtClean="0">
                <a:solidFill>
                  <a:srgbClr val="C00000"/>
                </a:solidFill>
              </a:rPr>
              <a:t> </a:t>
            </a:r>
            <a:r>
              <a:rPr lang="en-US" dirty="0" err="1" smtClean="0">
                <a:solidFill>
                  <a:srgbClr val="C00000"/>
                </a:solidFill>
              </a:rPr>
              <a:t>Pretraživanje</a:t>
            </a:r>
            <a:r>
              <a:rPr lang="en-US" dirty="0" smtClean="0">
                <a:solidFill>
                  <a:srgbClr val="C00000"/>
                </a:solidFill>
              </a:rPr>
              <a:t> </a:t>
            </a:r>
            <a:r>
              <a:rPr lang="en-US" dirty="0" err="1" smtClean="0">
                <a:solidFill>
                  <a:srgbClr val="C00000"/>
                </a:solidFill>
              </a:rPr>
              <a:t>po</a:t>
            </a:r>
            <a:r>
              <a:rPr lang="en-US" dirty="0" smtClean="0">
                <a:solidFill>
                  <a:srgbClr val="C00000"/>
                </a:solidFill>
              </a:rPr>
              <a:t> </a:t>
            </a:r>
            <a:r>
              <a:rPr lang="en-US" dirty="0" err="1" smtClean="0">
                <a:solidFill>
                  <a:srgbClr val="C00000"/>
                </a:solidFill>
              </a:rPr>
              <a:t>kategoriji</a:t>
            </a:r>
            <a:r>
              <a:rPr lang="en-US" dirty="0" smtClean="0">
                <a:solidFill>
                  <a:srgbClr val="C00000"/>
                </a:solidFill>
              </a:rPr>
              <a:t>. </a:t>
            </a:r>
          </a:p>
          <a:p>
            <a:pPr marL="0" indent="0" eaLnBrk="1" fontAlgn="auto" hangingPunct="1">
              <a:spcAft>
                <a:spcPts val="0"/>
              </a:spcAft>
              <a:buFont typeface="Wingdings" pitchFamily="2" charset="2"/>
              <a:buChar char="ü"/>
              <a:defRPr/>
            </a:pPr>
            <a:r>
              <a:rPr lang="en-US" sz="2000" dirty="0" err="1" smtClean="0"/>
              <a:t>Tekstualnom</a:t>
            </a:r>
            <a:r>
              <a:rPr lang="en-US" sz="2000" dirty="0" smtClean="0"/>
              <a:t> </a:t>
            </a:r>
            <a:r>
              <a:rPr lang="en-US" sz="2000" dirty="0" err="1" smtClean="0"/>
              <a:t>analizom</a:t>
            </a:r>
            <a:r>
              <a:rPr lang="en-US" sz="2000" dirty="0" smtClean="0"/>
              <a:t> </a:t>
            </a:r>
            <a:r>
              <a:rPr lang="en-US" sz="2000" dirty="0" err="1" smtClean="0"/>
              <a:t>kratkog</a:t>
            </a:r>
            <a:r>
              <a:rPr lang="en-US" sz="2000" dirty="0" smtClean="0"/>
              <a:t> </a:t>
            </a:r>
            <a:r>
              <a:rPr lang="en-US" sz="2000" dirty="0" err="1" smtClean="0"/>
              <a:t>opisa</a:t>
            </a:r>
            <a:r>
              <a:rPr lang="en-US" sz="2000" dirty="0" smtClean="0"/>
              <a:t> </a:t>
            </a:r>
            <a:r>
              <a:rPr lang="en-US" sz="2000" dirty="0" err="1" smtClean="0"/>
              <a:t>koji</a:t>
            </a:r>
            <a:r>
              <a:rPr lang="en-US" sz="2000" dirty="0" smtClean="0"/>
              <a:t> je </a:t>
            </a:r>
            <a:r>
              <a:rPr lang="en-US" sz="2000" dirty="0" err="1" smtClean="0"/>
              <a:t>dat</a:t>
            </a:r>
            <a:r>
              <a:rPr lang="en-US" sz="2000" dirty="0" smtClean="0"/>
              <a:t> u UC, </a:t>
            </a:r>
            <a:r>
              <a:rPr lang="en-US" sz="2000" dirty="0" err="1" smtClean="0"/>
              <a:t>otkriven</a:t>
            </a:r>
            <a:r>
              <a:rPr lang="sr-Latn-RS" sz="2000" dirty="0" smtClean="0"/>
              <a:t>a</a:t>
            </a:r>
            <a:r>
              <a:rPr lang="en-US" sz="2000" dirty="0" smtClean="0"/>
              <a:t> </a:t>
            </a:r>
            <a:r>
              <a:rPr lang="en-US" sz="2000" dirty="0" smtClean="0"/>
              <a:t>je </a:t>
            </a:r>
            <a:r>
              <a:rPr lang="en-US" sz="2000" dirty="0" err="1" smtClean="0"/>
              <a:t>još</a:t>
            </a:r>
            <a:r>
              <a:rPr lang="en-US" sz="2000" dirty="0" smtClean="0"/>
              <a:t> </a:t>
            </a:r>
            <a:r>
              <a:rPr lang="en-US" sz="2000" dirty="0" err="1" smtClean="0"/>
              <a:t>jed</a:t>
            </a:r>
            <a:r>
              <a:rPr lang="sr-Latn-RS" sz="2000" dirty="0" smtClean="0"/>
              <a:t>na</a:t>
            </a:r>
            <a:r>
              <a:rPr lang="en-US" sz="2000" dirty="0" smtClean="0"/>
              <a:t> </a:t>
            </a:r>
            <a:r>
              <a:rPr lang="en-US" sz="2000" dirty="0" err="1" smtClean="0"/>
              <a:t>kandidat</a:t>
            </a:r>
            <a:r>
              <a:rPr lang="en-US" sz="2000" dirty="0" smtClean="0"/>
              <a:t> </a:t>
            </a:r>
            <a:r>
              <a:rPr lang="en-US" sz="2000" dirty="0" err="1" smtClean="0"/>
              <a:t>klasa</a:t>
            </a:r>
            <a:r>
              <a:rPr lang="en-US" sz="2000" dirty="0" smtClean="0"/>
              <a:t>: </a:t>
            </a:r>
            <a:r>
              <a:rPr lang="en-US" sz="2000" dirty="0" err="1" smtClean="0">
                <a:solidFill>
                  <a:srgbClr val="C00000"/>
                </a:solidFill>
              </a:rPr>
              <a:t>Narudžbenica</a:t>
            </a:r>
            <a:r>
              <a:rPr lang="en-US" sz="2000" dirty="0" smtClean="0">
                <a:solidFill>
                  <a:srgbClr val="C00000"/>
                </a:solidFill>
              </a:rPr>
              <a:t>.</a:t>
            </a:r>
            <a:r>
              <a:rPr lang="en-US" sz="2000" dirty="0" smtClean="0"/>
              <a:t> </a:t>
            </a:r>
          </a:p>
          <a:p>
            <a:pPr marL="0" indent="0" eaLnBrk="1" fontAlgn="auto" hangingPunct="1">
              <a:spcAft>
                <a:spcPts val="0"/>
              </a:spcAft>
              <a:buFont typeface="Wingdings" pitchFamily="2" charset="2"/>
              <a:buChar char="ü"/>
              <a:defRPr/>
            </a:pPr>
            <a:r>
              <a:rPr lang="en-US" sz="2000" dirty="0" err="1" smtClean="0"/>
              <a:t>Pregledavanjem</a:t>
            </a:r>
            <a:r>
              <a:rPr lang="en-US" sz="2000" dirty="0" smtClean="0"/>
              <a:t> </a:t>
            </a:r>
            <a:r>
              <a:rPr lang="en-US" sz="2000" dirty="0" err="1" smtClean="0"/>
              <a:t>glagola</a:t>
            </a:r>
            <a:r>
              <a:rPr lang="en-US" sz="2000" dirty="0" smtClean="0"/>
              <a:t> </a:t>
            </a:r>
            <a:r>
              <a:rPr lang="en-US" sz="2000" dirty="0" err="1" smtClean="0"/>
              <a:t>koji</a:t>
            </a:r>
            <a:r>
              <a:rPr lang="en-US" sz="2000" dirty="0" smtClean="0"/>
              <a:t> </a:t>
            </a:r>
            <a:r>
              <a:rPr lang="en-US" sz="2000" dirty="0" err="1" smtClean="0"/>
              <a:t>su</a:t>
            </a:r>
            <a:r>
              <a:rPr lang="en-US" sz="2000" dirty="0" smtClean="0"/>
              <a:t> </a:t>
            </a:r>
            <a:r>
              <a:rPr lang="en-US" sz="2000" dirty="0" err="1" smtClean="0"/>
              <a:t>sadržani</a:t>
            </a:r>
            <a:r>
              <a:rPr lang="en-US" sz="2000" dirty="0" smtClean="0"/>
              <a:t> u </a:t>
            </a:r>
            <a:r>
              <a:rPr lang="en-US" sz="2000" dirty="0" err="1" smtClean="0"/>
              <a:t>tekstu</a:t>
            </a:r>
            <a:r>
              <a:rPr lang="en-US" sz="2000" dirty="0" smtClean="0"/>
              <a:t> UC, </a:t>
            </a:r>
            <a:r>
              <a:rPr lang="en-US" sz="2000" dirty="0" err="1" smtClean="0"/>
              <a:t>može</a:t>
            </a:r>
            <a:r>
              <a:rPr lang="en-US" sz="2000" dirty="0" smtClean="0"/>
              <a:t> se </a:t>
            </a:r>
            <a:r>
              <a:rPr lang="en-US" sz="2000" dirty="0" err="1" smtClean="0"/>
              <a:t>zaključiti</a:t>
            </a:r>
            <a:r>
              <a:rPr lang="en-US" sz="2000" dirty="0" smtClean="0"/>
              <a:t> </a:t>
            </a:r>
            <a:r>
              <a:rPr lang="en-US" sz="2000" dirty="0" err="1" smtClean="0"/>
              <a:t>da</a:t>
            </a:r>
            <a:r>
              <a:rPr lang="en-US" sz="2000" dirty="0" smtClean="0"/>
              <a:t> </a:t>
            </a:r>
            <a:r>
              <a:rPr lang="en-US" sz="2000" dirty="0" err="1" smtClean="0">
                <a:solidFill>
                  <a:srgbClr val="C00000"/>
                </a:solidFill>
              </a:rPr>
              <a:t>Kupac</a:t>
            </a:r>
            <a:r>
              <a:rPr lang="en-US" sz="2000" dirty="0" smtClean="0">
                <a:solidFill>
                  <a:srgbClr val="C00000"/>
                </a:solidFill>
              </a:rPr>
              <a:t> </a:t>
            </a:r>
            <a:r>
              <a:rPr lang="en-US" sz="2000" dirty="0" err="1" smtClean="0">
                <a:solidFill>
                  <a:srgbClr val="C00000"/>
                </a:solidFill>
              </a:rPr>
              <a:t>plasira</a:t>
            </a:r>
            <a:r>
              <a:rPr lang="en-US" sz="2000" dirty="0" smtClean="0">
                <a:solidFill>
                  <a:srgbClr val="C00000"/>
                </a:solidFill>
              </a:rPr>
              <a:t> </a:t>
            </a:r>
            <a:r>
              <a:rPr lang="en-US" sz="2000" dirty="0" err="1" smtClean="0">
                <a:solidFill>
                  <a:srgbClr val="C00000"/>
                </a:solidFill>
              </a:rPr>
              <a:t>Porudžbenicu</a:t>
            </a:r>
            <a:r>
              <a:rPr lang="en-US" sz="2000" dirty="0" smtClean="0">
                <a:solidFill>
                  <a:srgbClr val="C00000"/>
                </a:solidFill>
              </a:rPr>
              <a:t> </a:t>
            </a:r>
            <a:r>
              <a:rPr lang="en-US" sz="2000" dirty="0" err="1" smtClean="0">
                <a:solidFill>
                  <a:srgbClr val="C00000"/>
                </a:solidFill>
              </a:rPr>
              <a:t>i</a:t>
            </a:r>
            <a:r>
              <a:rPr lang="en-US" sz="2000" dirty="0" smtClean="0">
                <a:solidFill>
                  <a:srgbClr val="C00000"/>
                </a:solidFill>
              </a:rPr>
              <a:t> </a:t>
            </a:r>
            <a:r>
              <a:rPr lang="en-US" sz="2000" dirty="0" err="1" smtClean="0">
                <a:solidFill>
                  <a:srgbClr val="C00000"/>
                </a:solidFill>
              </a:rPr>
              <a:t>da</a:t>
            </a:r>
            <a:r>
              <a:rPr lang="en-US" sz="2000" dirty="0" smtClean="0">
                <a:solidFill>
                  <a:srgbClr val="C00000"/>
                </a:solidFill>
              </a:rPr>
              <a:t> </a:t>
            </a:r>
            <a:r>
              <a:rPr lang="en-US" sz="2000" dirty="0" err="1" smtClean="0">
                <a:solidFill>
                  <a:srgbClr val="C00000"/>
                </a:solidFill>
              </a:rPr>
              <a:t>Kupac</a:t>
            </a:r>
            <a:r>
              <a:rPr lang="en-US" sz="2000" dirty="0" smtClean="0">
                <a:solidFill>
                  <a:srgbClr val="C00000"/>
                </a:solidFill>
              </a:rPr>
              <a:t> </a:t>
            </a:r>
            <a:r>
              <a:rPr lang="en-US" sz="2000" dirty="0" err="1" smtClean="0">
                <a:solidFill>
                  <a:srgbClr val="C00000"/>
                </a:solidFill>
              </a:rPr>
              <a:t>formira</a:t>
            </a:r>
            <a:r>
              <a:rPr lang="en-US" sz="2000" dirty="0" smtClean="0">
                <a:solidFill>
                  <a:srgbClr val="C00000"/>
                </a:solidFill>
              </a:rPr>
              <a:t> </a:t>
            </a:r>
            <a:r>
              <a:rPr lang="en-US" sz="2000" dirty="0" err="1" smtClean="0">
                <a:solidFill>
                  <a:srgbClr val="C00000"/>
                </a:solidFill>
              </a:rPr>
              <a:t>Zahtev</a:t>
            </a:r>
            <a:r>
              <a:rPr lang="en-US" sz="2000" dirty="0" smtClean="0">
                <a:solidFill>
                  <a:srgbClr val="C00000"/>
                </a:solidFill>
              </a:rPr>
              <a:t> </a:t>
            </a:r>
            <a:r>
              <a:rPr lang="en-US" sz="2000" dirty="0" err="1" smtClean="0">
                <a:solidFill>
                  <a:srgbClr val="C00000"/>
                </a:solidFill>
              </a:rPr>
              <a:t>za</a:t>
            </a:r>
            <a:r>
              <a:rPr lang="en-US" sz="2000" dirty="0" smtClean="0">
                <a:solidFill>
                  <a:srgbClr val="C00000"/>
                </a:solidFill>
              </a:rPr>
              <a:t> </a:t>
            </a:r>
            <a:r>
              <a:rPr lang="en-US" sz="2000" dirty="0" err="1" smtClean="0">
                <a:solidFill>
                  <a:srgbClr val="C00000"/>
                </a:solidFill>
              </a:rPr>
              <a:t>pretraživanje</a:t>
            </a:r>
            <a:r>
              <a:rPr lang="en-US" sz="2000" dirty="0" smtClean="0">
                <a:solidFill>
                  <a:srgbClr val="C00000"/>
                </a:solidFill>
              </a:rPr>
              <a:t>. </a:t>
            </a:r>
            <a:endParaRPr lang="sr-Latn-RS" sz="2000" dirty="0" smtClean="0">
              <a:solidFill>
                <a:srgbClr val="C00000"/>
              </a:solidFill>
            </a:endParaRPr>
          </a:p>
          <a:p>
            <a:pPr marL="0" indent="0" eaLnBrk="1" fontAlgn="auto" hangingPunct="1">
              <a:spcAft>
                <a:spcPts val="0"/>
              </a:spcAft>
              <a:buFont typeface="Wingdings" pitchFamily="2" charset="2"/>
              <a:buChar char="ü"/>
              <a:defRPr/>
            </a:pPr>
            <a:r>
              <a:rPr lang="en-US" sz="2000" dirty="0" err="1" smtClean="0"/>
              <a:t>Pregledavanjem</a:t>
            </a:r>
            <a:r>
              <a:rPr lang="en-US" sz="2000" dirty="0" smtClean="0"/>
              <a:t> </a:t>
            </a:r>
            <a:r>
              <a:rPr lang="en-US" sz="2000" dirty="0" err="1" smtClean="0"/>
              <a:t>originalno</a:t>
            </a:r>
            <a:r>
              <a:rPr lang="en-US" sz="2000" dirty="0" smtClean="0"/>
              <a:t> </a:t>
            </a:r>
            <a:r>
              <a:rPr lang="en-US" sz="2000" dirty="0" err="1" smtClean="0"/>
              <a:t>postavljenih</a:t>
            </a:r>
            <a:r>
              <a:rPr lang="en-US" sz="2000" dirty="0" smtClean="0"/>
              <a:t> </a:t>
            </a:r>
            <a:r>
              <a:rPr lang="en-US" sz="2000" dirty="0" err="1" smtClean="0"/>
              <a:t>zahteva</a:t>
            </a:r>
            <a:r>
              <a:rPr lang="en-US" sz="2000" dirty="0" smtClean="0"/>
              <a:t> </a:t>
            </a:r>
            <a:r>
              <a:rPr lang="en-US" sz="2000" dirty="0" err="1" smtClean="0"/>
              <a:t>sistema</a:t>
            </a:r>
            <a:r>
              <a:rPr lang="en-US" sz="2000" dirty="0" smtClean="0"/>
              <a:t> </a:t>
            </a:r>
            <a:r>
              <a:rPr lang="en-US" sz="2000" dirty="0" err="1" smtClean="0"/>
              <a:t>može</a:t>
            </a:r>
            <a:r>
              <a:rPr lang="en-US" sz="2000" dirty="0" smtClean="0"/>
              <a:t> se </a:t>
            </a:r>
            <a:r>
              <a:rPr lang="en-US" sz="2000" dirty="0" err="1" smtClean="0"/>
              <a:t>identifikovati</a:t>
            </a:r>
            <a:r>
              <a:rPr lang="en-US" sz="2000" dirty="0" smtClean="0"/>
              <a:t> </a:t>
            </a:r>
            <a:r>
              <a:rPr lang="en-US" sz="2000" dirty="0" err="1" smtClean="0"/>
              <a:t>skup</a:t>
            </a:r>
            <a:r>
              <a:rPr lang="en-US" sz="2000" dirty="0" smtClean="0"/>
              <a:t> </a:t>
            </a:r>
            <a:r>
              <a:rPr lang="en-US" sz="2000" dirty="0" err="1" smtClean="0"/>
              <a:t>atributa</a:t>
            </a:r>
            <a:r>
              <a:rPr lang="en-US" sz="2000" dirty="0" smtClean="0"/>
              <a:t> </a:t>
            </a:r>
            <a:r>
              <a:rPr lang="en-US" sz="2000" dirty="0" err="1" smtClean="0"/>
              <a:t>za</a:t>
            </a:r>
            <a:r>
              <a:rPr lang="en-US" sz="2000" dirty="0" smtClean="0"/>
              <a:t> tip </a:t>
            </a:r>
            <a:r>
              <a:rPr lang="en-US" sz="2000" dirty="0" err="1" smtClean="0"/>
              <a:t>entiteta</a:t>
            </a:r>
            <a:r>
              <a:rPr lang="en-US" sz="2000" dirty="0" smtClean="0"/>
              <a:t> </a:t>
            </a:r>
            <a:r>
              <a:rPr lang="en-US" sz="2000" b="1" dirty="0" err="1" smtClean="0"/>
              <a:t>Kup</a:t>
            </a:r>
            <a:r>
              <a:rPr lang="sr-Latn-RS" sz="2000" b="1" dirty="0" smtClean="0"/>
              <a:t>ac</a:t>
            </a:r>
            <a:r>
              <a:rPr lang="en-US" sz="2000" b="1" dirty="0" smtClean="0"/>
              <a:t> (</a:t>
            </a:r>
            <a:r>
              <a:rPr lang="en-US" sz="2000" b="1" dirty="0" err="1" smtClean="0"/>
              <a:t>ime</a:t>
            </a:r>
            <a:r>
              <a:rPr lang="en-US" sz="2000" b="1" dirty="0" smtClean="0"/>
              <a:t>, </a:t>
            </a:r>
            <a:r>
              <a:rPr lang="en-US" sz="2000" b="1" dirty="0" err="1" smtClean="0"/>
              <a:t>adresa</a:t>
            </a:r>
            <a:r>
              <a:rPr lang="en-US" sz="2000" b="1" dirty="0" smtClean="0"/>
              <a:t>, e-mail, </a:t>
            </a:r>
            <a:r>
              <a:rPr lang="en-US" sz="2000" b="1" dirty="0" err="1" smtClean="0"/>
              <a:t>kreditna</a:t>
            </a:r>
            <a:r>
              <a:rPr lang="en-US" sz="2000" b="1" dirty="0" smtClean="0"/>
              <a:t> </a:t>
            </a:r>
            <a:r>
              <a:rPr lang="en-US" sz="2000" b="1" dirty="0" err="1" smtClean="0"/>
              <a:t>kartica</a:t>
            </a:r>
            <a:r>
              <a:rPr lang="en-US" sz="2000" dirty="0" smtClean="0"/>
              <a:t>) </a:t>
            </a:r>
            <a:r>
              <a:rPr lang="en-US" sz="2000" dirty="0" err="1" smtClean="0"/>
              <a:t>i</a:t>
            </a:r>
            <a:r>
              <a:rPr lang="en-US" sz="2000" dirty="0" smtClean="0"/>
              <a:t> </a:t>
            </a:r>
            <a:r>
              <a:rPr lang="en-US" sz="2000" b="1" dirty="0" err="1" smtClean="0"/>
              <a:t>Narudžbenica</a:t>
            </a:r>
            <a:r>
              <a:rPr lang="en-US" sz="2000" b="1" dirty="0" smtClean="0"/>
              <a:t> (CD </a:t>
            </a:r>
            <a:r>
              <a:rPr lang="en-US" sz="2000" b="1" dirty="0" err="1" smtClean="0"/>
              <a:t>koji</a:t>
            </a:r>
            <a:r>
              <a:rPr lang="en-US" sz="2000" b="1" dirty="0" smtClean="0"/>
              <a:t> se </a:t>
            </a:r>
            <a:r>
              <a:rPr lang="en-US" sz="2000" b="1" dirty="0" err="1" smtClean="0"/>
              <a:t>naručuje</a:t>
            </a:r>
            <a:r>
              <a:rPr lang="en-US" sz="2000" b="1" dirty="0" smtClean="0"/>
              <a:t> </a:t>
            </a:r>
            <a:r>
              <a:rPr lang="en-US" sz="2000" b="1" dirty="0" err="1" smtClean="0"/>
              <a:t>i</a:t>
            </a:r>
            <a:r>
              <a:rPr lang="en-US" sz="2000" b="1" dirty="0" smtClean="0"/>
              <a:t> </a:t>
            </a:r>
            <a:r>
              <a:rPr lang="en-US" sz="2000" b="1" dirty="0" err="1" smtClean="0"/>
              <a:t>količina</a:t>
            </a:r>
            <a:r>
              <a:rPr lang="en-US" sz="2000" dirty="0" smtClean="0"/>
              <a:t>) </a:t>
            </a:r>
            <a:r>
              <a:rPr lang="en-US" sz="2000" dirty="0" err="1" smtClean="0"/>
              <a:t>i</a:t>
            </a:r>
            <a:r>
              <a:rPr lang="en-US" sz="2000" dirty="0" smtClean="0"/>
              <a:t> </a:t>
            </a:r>
            <a:r>
              <a:rPr lang="en-US" sz="2000" dirty="0" err="1" smtClean="0"/>
              <a:t>otkriti</a:t>
            </a:r>
            <a:r>
              <a:rPr lang="en-US" sz="2000" dirty="0" smtClean="0"/>
              <a:t> </a:t>
            </a:r>
            <a:r>
              <a:rPr lang="en-US" sz="2000" dirty="0" err="1" smtClean="0"/>
              <a:t>dodatni</a:t>
            </a:r>
            <a:r>
              <a:rPr lang="en-US" sz="2000" dirty="0" smtClean="0"/>
              <a:t> </a:t>
            </a:r>
            <a:r>
              <a:rPr lang="en-US" sz="2000" dirty="0" err="1" smtClean="0"/>
              <a:t>kandidati</a:t>
            </a:r>
            <a:r>
              <a:rPr lang="en-US" sz="2000" dirty="0" smtClean="0"/>
              <a:t> </a:t>
            </a:r>
            <a:r>
              <a:rPr lang="en-US" sz="2000" dirty="0" err="1" smtClean="0"/>
              <a:t>za</a:t>
            </a:r>
            <a:r>
              <a:rPr lang="en-US" sz="2000" dirty="0" smtClean="0"/>
              <a:t> </a:t>
            </a:r>
            <a:r>
              <a:rPr lang="en-US" sz="2000" dirty="0" err="1" smtClean="0"/>
              <a:t>tipove</a:t>
            </a:r>
            <a:r>
              <a:rPr lang="en-US" sz="2000" dirty="0" smtClean="0"/>
              <a:t> </a:t>
            </a:r>
            <a:r>
              <a:rPr lang="en-US" sz="2000" dirty="0" err="1" smtClean="0"/>
              <a:t>entiteta</a:t>
            </a:r>
            <a:r>
              <a:rPr lang="en-US" sz="2000" dirty="0" smtClean="0"/>
              <a:t>: </a:t>
            </a:r>
            <a:r>
              <a:rPr lang="en-US" sz="2000" dirty="0" err="1" smtClean="0">
                <a:solidFill>
                  <a:srgbClr val="C00000"/>
                </a:solidFill>
              </a:rPr>
              <a:t>Kategorije</a:t>
            </a:r>
            <a:r>
              <a:rPr lang="en-US" sz="2000" dirty="0" smtClean="0">
                <a:solidFill>
                  <a:srgbClr val="C00000"/>
                </a:solidFill>
              </a:rPr>
              <a:t> CD-ova </a:t>
            </a:r>
            <a:r>
              <a:rPr lang="en-US" sz="2000" dirty="0" err="1" smtClean="0">
                <a:solidFill>
                  <a:schemeClr val="tx1"/>
                </a:solidFill>
              </a:rPr>
              <a:t>i</a:t>
            </a:r>
            <a:r>
              <a:rPr lang="en-US" sz="2000" dirty="0" smtClean="0">
                <a:solidFill>
                  <a:srgbClr val="C00000"/>
                </a:solidFill>
              </a:rPr>
              <a:t> </a:t>
            </a:r>
            <a:r>
              <a:rPr lang="en-US" sz="2000" dirty="0" err="1" smtClean="0">
                <a:solidFill>
                  <a:srgbClr val="C00000"/>
                </a:solidFill>
              </a:rPr>
              <a:t>Centar</a:t>
            </a:r>
            <a:r>
              <a:rPr lang="en-US" sz="2000" dirty="0" smtClean="0">
                <a:solidFill>
                  <a:srgbClr val="C00000"/>
                </a:solidFill>
              </a:rPr>
              <a:t> </a:t>
            </a:r>
            <a:r>
              <a:rPr lang="en-US" sz="2000" dirty="0" err="1" smtClean="0">
                <a:solidFill>
                  <a:srgbClr val="C00000"/>
                </a:solidFill>
              </a:rPr>
              <a:t>za</a:t>
            </a:r>
            <a:r>
              <a:rPr lang="en-US" sz="2000" dirty="0" smtClean="0">
                <a:solidFill>
                  <a:srgbClr val="C00000"/>
                </a:solidFill>
              </a:rPr>
              <a:t> </a:t>
            </a:r>
            <a:r>
              <a:rPr lang="en-US" sz="2000" dirty="0" err="1" smtClean="0">
                <a:solidFill>
                  <a:srgbClr val="C00000"/>
                </a:solidFill>
              </a:rPr>
              <a:t>proveru</a:t>
            </a:r>
            <a:r>
              <a:rPr lang="en-US" sz="2000" dirty="0" smtClean="0">
                <a:solidFill>
                  <a:srgbClr val="C00000"/>
                </a:solidFill>
              </a:rPr>
              <a:t> </a:t>
            </a:r>
            <a:r>
              <a:rPr lang="en-US" sz="2000" dirty="0" err="1" smtClean="0">
                <a:solidFill>
                  <a:srgbClr val="C00000"/>
                </a:solidFill>
              </a:rPr>
              <a:t>kreditnih</a:t>
            </a:r>
            <a:r>
              <a:rPr lang="en-US" sz="2000" dirty="0" smtClean="0">
                <a:solidFill>
                  <a:srgbClr val="C00000"/>
                </a:solidFill>
              </a:rPr>
              <a:t> </a:t>
            </a:r>
            <a:r>
              <a:rPr lang="en-US" sz="2000" dirty="0" err="1" smtClean="0">
                <a:solidFill>
                  <a:srgbClr val="C00000"/>
                </a:solidFill>
              </a:rPr>
              <a:t>kartica</a:t>
            </a:r>
            <a:r>
              <a:rPr lang="en-US" sz="2000" dirty="0" smtClean="0">
                <a:solidFill>
                  <a:srgbClr val="C00000"/>
                </a:solidFill>
              </a:rPr>
              <a:t>.</a:t>
            </a:r>
          </a:p>
        </p:txBody>
      </p:sp>
      <p:sp>
        <p:nvSpPr>
          <p:cNvPr id="34820" name="Slide Number Placeholder 4"/>
          <p:cNvSpPr>
            <a:spLocks noGrp="1"/>
          </p:cNvSpPr>
          <p:nvPr>
            <p:ph type="sldNum" sz="quarter" idx="4294967295"/>
          </p:nvPr>
        </p:nvSpPr>
        <p:spPr bwMode="auto">
          <a:xfrm>
            <a:off x="7961313" y="6370638"/>
            <a:ext cx="809625" cy="352425"/>
          </a:xfrm>
          <a:prstGeom prst="rect">
            <a:avLst/>
          </a:prstGeom>
          <a:noFill/>
          <a:ln>
            <a:miter lim="800000"/>
            <a:headEnd/>
            <a:tailEnd/>
          </a:ln>
        </p:spPr>
        <p:txBody>
          <a:bodyPr/>
          <a:lstStyle/>
          <a:p>
            <a:fld id="{EBF121ED-CA69-4D2F-8D41-F4AB46DDA02F}" type="slidenum">
              <a:rPr lang="en-US"/>
              <a:pPr/>
              <a:t>25</a:t>
            </a:fld>
            <a:endParaRPr lang="en-US"/>
          </a:p>
        </p:txBody>
      </p:sp>
    </p:spTree>
  </p:cSld>
  <p:clrMapOvr>
    <a:masterClrMapping/>
  </p:clrMapOvr>
  <p:transition>
    <p:plus/>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bwMode="auto">
          <a:xfrm>
            <a:off x="392113" y="384175"/>
            <a:ext cx="8407400" cy="8620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Pregledavanje funkcionalnih zahteva</a:t>
            </a:r>
          </a:p>
        </p:txBody>
      </p:sp>
      <p:sp>
        <p:nvSpPr>
          <p:cNvPr id="60419" name="Content Placeholder 2"/>
          <p:cNvSpPr>
            <a:spLocks noGrp="1"/>
          </p:cNvSpPr>
          <p:nvPr>
            <p:ph idx="1"/>
          </p:nvPr>
        </p:nvSpPr>
        <p:spPr>
          <a:xfrm>
            <a:off x="628650" y="1403350"/>
            <a:ext cx="7886700" cy="4351338"/>
          </a:xfrm>
        </p:spPr>
        <p:txBody>
          <a:bodyPr/>
          <a:lstStyle/>
          <a:p>
            <a:pPr marL="0" indent="0" eaLnBrk="1" hangingPunct="1">
              <a:buFont typeface="Arial" charset="0"/>
              <a:buNone/>
              <a:defRPr/>
            </a:pPr>
            <a:endParaRPr lang="en-US" sz="2000" dirty="0" smtClean="0"/>
          </a:p>
          <a:p>
            <a:pPr marL="0" indent="0" eaLnBrk="1" hangingPunct="1">
              <a:buFont typeface="Arial" charset="0"/>
              <a:buNone/>
              <a:defRPr/>
            </a:pPr>
            <a:endParaRPr lang="en-US" sz="2000" dirty="0" smtClean="0"/>
          </a:p>
          <a:p>
            <a:pPr marL="0" indent="0" eaLnBrk="1" hangingPunct="1">
              <a:buFont typeface="Arial" charset="0"/>
              <a:buNone/>
              <a:defRPr/>
            </a:pPr>
            <a:r>
              <a:rPr lang="en-US" sz="2000" dirty="0" err="1" smtClean="0"/>
              <a:t>Projektni</a:t>
            </a:r>
            <a:r>
              <a:rPr lang="en-US" sz="2000" dirty="0" smtClean="0"/>
              <a:t> </a:t>
            </a:r>
            <a:r>
              <a:rPr lang="en-US" sz="2000" dirty="0" err="1" smtClean="0"/>
              <a:t>tim</a:t>
            </a:r>
            <a:r>
              <a:rPr lang="en-US" sz="2000" dirty="0" smtClean="0"/>
              <a:t> je </a:t>
            </a:r>
            <a:r>
              <a:rPr lang="en-US" sz="2000" dirty="0" err="1" smtClean="0"/>
              <a:t>identifikovao</a:t>
            </a:r>
            <a:r>
              <a:rPr lang="en-US" sz="2000" dirty="0" smtClean="0"/>
              <a:t>:</a:t>
            </a:r>
          </a:p>
          <a:p>
            <a:pPr lvl="1" eaLnBrk="1" hangingPunct="1">
              <a:defRPr/>
            </a:pPr>
            <a:r>
              <a:rPr lang="en-US" dirty="0" err="1" smtClean="0"/>
              <a:t>skup</a:t>
            </a:r>
            <a:r>
              <a:rPr lang="en-US" dirty="0" smtClean="0"/>
              <a:t> </a:t>
            </a:r>
            <a:r>
              <a:rPr lang="en-US" dirty="0" err="1" smtClean="0"/>
              <a:t>atributa</a:t>
            </a:r>
            <a:r>
              <a:rPr lang="en-US" dirty="0" smtClean="0"/>
              <a:t> </a:t>
            </a:r>
            <a:r>
              <a:rPr lang="en-US" dirty="0" err="1" smtClean="0"/>
              <a:t>za</a:t>
            </a:r>
            <a:r>
              <a:rPr lang="en-US" dirty="0" smtClean="0"/>
              <a:t> </a:t>
            </a:r>
            <a:r>
              <a:rPr lang="en-US" dirty="0" err="1" smtClean="0"/>
              <a:t>klasu</a:t>
            </a:r>
            <a:r>
              <a:rPr lang="en-US" dirty="0" smtClean="0"/>
              <a:t> </a:t>
            </a:r>
            <a:r>
              <a:rPr lang="en-US" dirty="0" err="1" smtClean="0"/>
              <a:t>Kup</a:t>
            </a:r>
            <a:r>
              <a:rPr lang="sr-Latn-RS" dirty="0" smtClean="0"/>
              <a:t>ac</a:t>
            </a:r>
            <a:r>
              <a:rPr lang="en-US" dirty="0" smtClean="0"/>
              <a:t> (</a:t>
            </a:r>
            <a:r>
              <a:rPr lang="en-US" dirty="0" err="1" smtClean="0"/>
              <a:t>ime</a:t>
            </a:r>
            <a:r>
              <a:rPr lang="en-US" dirty="0" smtClean="0"/>
              <a:t>, </a:t>
            </a:r>
            <a:r>
              <a:rPr lang="en-US" dirty="0" err="1" smtClean="0"/>
              <a:t>adresa</a:t>
            </a:r>
            <a:r>
              <a:rPr lang="en-US" dirty="0" smtClean="0"/>
              <a:t>, e-mail, </a:t>
            </a:r>
            <a:r>
              <a:rPr lang="en-US" dirty="0" err="1" smtClean="0"/>
              <a:t>kreditna</a:t>
            </a:r>
            <a:r>
              <a:rPr lang="en-US" dirty="0" smtClean="0"/>
              <a:t> </a:t>
            </a:r>
            <a:r>
              <a:rPr lang="en-US" dirty="0" err="1" smtClean="0"/>
              <a:t>kartica</a:t>
            </a:r>
            <a:r>
              <a:rPr lang="en-US" dirty="0" smtClean="0"/>
              <a:t>) </a:t>
            </a:r>
            <a:r>
              <a:rPr lang="en-US" dirty="0" err="1" smtClean="0"/>
              <a:t>i</a:t>
            </a:r>
            <a:r>
              <a:rPr lang="en-US" dirty="0" smtClean="0"/>
              <a:t> </a:t>
            </a:r>
            <a:r>
              <a:rPr lang="en-US" dirty="0" err="1" smtClean="0"/>
              <a:t>Narudžbenica</a:t>
            </a:r>
            <a:r>
              <a:rPr lang="en-US" dirty="0" smtClean="0"/>
              <a:t> (CD </a:t>
            </a:r>
            <a:r>
              <a:rPr lang="en-US" dirty="0" err="1" smtClean="0"/>
              <a:t>koji</a:t>
            </a:r>
            <a:r>
              <a:rPr lang="en-US" dirty="0" smtClean="0"/>
              <a:t> se </a:t>
            </a:r>
            <a:r>
              <a:rPr lang="en-US" dirty="0" err="1" smtClean="0"/>
              <a:t>naručuje</a:t>
            </a:r>
            <a:r>
              <a:rPr lang="en-US" dirty="0" smtClean="0"/>
              <a:t> </a:t>
            </a:r>
            <a:r>
              <a:rPr lang="en-US" dirty="0" err="1" smtClean="0"/>
              <a:t>i</a:t>
            </a:r>
            <a:r>
              <a:rPr lang="en-US" dirty="0" smtClean="0"/>
              <a:t> </a:t>
            </a:r>
            <a:r>
              <a:rPr lang="en-US" dirty="0" err="1" smtClean="0"/>
              <a:t>količina</a:t>
            </a:r>
            <a:r>
              <a:rPr lang="sr-Latn-RS" dirty="0" smtClean="0"/>
              <a:t>)</a:t>
            </a:r>
            <a:endParaRPr lang="en-US" dirty="0" smtClean="0"/>
          </a:p>
          <a:p>
            <a:pPr lvl="1" eaLnBrk="1" hangingPunct="1">
              <a:defRPr/>
            </a:pPr>
            <a:r>
              <a:rPr lang="en-US" dirty="0" err="1" smtClean="0"/>
              <a:t>dodatne</a:t>
            </a:r>
            <a:r>
              <a:rPr lang="en-US" dirty="0" smtClean="0"/>
              <a:t> </a:t>
            </a:r>
            <a:r>
              <a:rPr lang="en-US" dirty="0" err="1" smtClean="0"/>
              <a:t>kandidate</a:t>
            </a:r>
            <a:r>
              <a:rPr lang="en-US" dirty="0" smtClean="0"/>
              <a:t> </a:t>
            </a:r>
            <a:r>
              <a:rPr lang="en-US" dirty="0" err="1" smtClean="0"/>
              <a:t>klasa</a:t>
            </a:r>
            <a:r>
              <a:rPr lang="en-US" dirty="0" smtClean="0"/>
              <a:t>: </a:t>
            </a:r>
            <a:r>
              <a:rPr lang="en-US" dirty="0" err="1" smtClean="0"/>
              <a:t>Kategorije</a:t>
            </a:r>
            <a:r>
              <a:rPr lang="en-US" dirty="0" smtClean="0"/>
              <a:t> CD-ova </a:t>
            </a:r>
            <a:r>
              <a:rPr lang="en-US" dirty="0" err="1" smtClean="0"/>
              <a:t>i</a:t>
            </a:r>
            <a:r>
              <a:rPr lang="en-US" dirty="0" smtClean="0"/>
              <a:t> </a:t>
            </a:r>
            <a:r>
              <a:rPr lang="en-US" dirty="0" err="1" smtClean="0"/>
              <a:t>Centar</a:t>
            </a:r>
            <a:r>
              <a:rPr lang="en-US" dirty="0" smtClean="0"/>
              <a:t> </a:t>
            </a:r>
            <a:r>
              <a:rPr lang="en-US" dirty="0" err="1" smtClean="0"/>
              <a:t>za</a:t>
            </a:r>
            <a:r>
              <a:rPr lang="en-US" dirty="0" smtClean="0"/>
              <a:t> </a:t>
            </a:r>
            <a:r>
              <a:rPr lang="en-US" dirty="0" err="1" smtClean="0"/>
              <a:t>proveru</a:t>
            </a:r>
            <a:r>
              <a:rPr lang="en-US" dirty="0" smtClean="0"/>
              <a:t> </a:t>
            </a:r>
            <a:r>
              <a:rPr lang="en-US" dirty="0" err="1" smtClean="0"/>
              <a:t>kreditnih</a:t>
            </a:r>
            <a:r>
              <a:rPr lang="en-US" dirty="0" smtClean="0"/>
              <a:t> </a:t>
            </a:r>
            <a:r>
              <a:rPr lang="en-US" dirty="0" err="1" smtClean="0"/>
              <a:t>kartica</a:t>
            </a:r>
            <a:r>
              <a:rPr lang="en-US" dirty="0" smtClean="0"/>
              <a:t>. </a:t>
            </a:r>
          </a:p>
          <a:p>
            <a:pPr lvl="1" eaLnBrk="1" hangingPunct="1">
              <a:defRPr/>
            </a:pPr>
            <a:r>
              <a:rPr lang="en-US" dirty="0" err="1" smtClean="0"/>
              <a:t>da</a:t>
            </a:r>
            <a:r>
              <a:rPr lang="en-US" dirty="0" smtClean="0"/>
              <a:t> </a:t>
            </a:r>
            <a:r>
              <a:rPr lang="en-US" dirty="0" err="1" smtClean="0"/>
              <a:t>klasa</a:t>
            </a:r>
            <a:r>
              <a:rPr lang="en-US" dirty="0" smtClean="0"/>
              <a:t> </a:t>
            </a:r>
            <a:r>
              <a:rPr lang="en-US" dirty="0" err="1" smtClean="0"/>
              <a:t>Kategorije</a:t>
            </a:r>
            <a:r>
              <a:rPr lang="en-US" dirty="0" smtClean="0"/>
              <a:t> </a:t>
            </a:r>
            <a:r>
              <a:rPr lang="en-US" dirty="0" err="1" smtClean="0"/>
              <a:t>za</a:t>
            </a:r>
            <a:r>
              <a:rPr lang="en-US" dirty="0" smtClean="0"/>
              <a:t> </a:t>
            </a:r>
            <a:r>
              <a:rPr lang="en-US" dirty="0" err="1" smtClean="0"/>
              <a:t>pretraživanje</a:t>
            </a:r>
            <a:r>
              <a:rPr lang="en-US" dirty="0" smtClean="0"/>
              <a:t> </a:t>
            </a:r>
            <a:r>
              <a:rPr lang="en-US" dirty="0" err="1" smtClean="0"/>
              <a:t>koristi</a:t>
            </a:r>
            <a:r>
              <a:rPr lang="en-US" dirty="0" smtClean="0"/>
              <a:t> </a:t>
            </a:r>
            <a:r>
              <a:rPr lang="en-US" dirty="0" err="1" smtClean="0"/>
              <a:t>klasu</a:t>
            </a:r>
            <a:r>
              <a:rPr lang="en-US" dirty="0" smtClean="0"/>
              <a:t> CD </a:t>
            </a:r>
            <a:r>
              <a:rPr lang="en-US" dirty="0" err="1" smtClean="0"/>
              <a:t>kategorije</a:t>
            </a:r>
            <a:r>
              <a:rPr lang="en-US" dirty="0" smtClean="0"/>
              <a:t>. </a:t>
            </a:r>
          </a:p>
          <a:p>
            <a:pPr lvl="1" eaLnBrk="1" hangingPunct="1">
              <a:defRPr/>
            </a:pPr>
            <a:r>
              <a:rPr lang="en-US" dirty="0" smtClean="0"/>
              <a:t>tri </a:t>
            </a:r>
            <a:r>
              <a:rPr lang="en-US" dirty="0" err="1" smtClean="0"/>
              <a:t>podklase</a:t>
            </a:r>
            <a:r>
              <a:rPr lang="en-US" dirty="0" smtClean="0"/>
              <a:t> </a:t>
            </a:r>
            <a:r>
              <a:rPr lang="en-US" dirty="0" err="1" smtClean="0"/>
              <a:t>klase</a:t>
            </a:r>
            <a:r>
              <a:rPr lang="en-US" dirty="0" smtClean="0"/>
              <a:t> CD </a:t>
            </a:r>
            <a:r>
              <a:rPr lang="en-US" dirty="0" err="1" smtClean="0"/>
              <a:t>kategorije</a:t>
            </a:r>
            <a:r>
              <a:rPr lang="en-US" dirty="0" smtClean="0"/>
              <a:t>: </a:t>
            </a:r>
            <a:r>
              <a:rPr lang="en-US" dirty="0" err="1" smtClean="0"/>
              <a:t>Rok</a:t>
            </a:r>
            <a:r>
              <a:rPr lang="en-US" dirty="0" smtClean="0"/>
              <a:t>, </a:t>
            </a:r>
            <a:r>
              <a:rPr lang="sr-Latn-RS" dirty="0" smtClean="0"/>
              <a:t>Džez</a:t>
            </a:r>
            <a:r>
              <a:rPr lang="en-US" dirty="0" smtClean="0"/>
              <a:t> </a:t>
            </a:r>
            <a:r>
              <a:rPr lang="en-US" dirty="0" err="1" smtClean="0"/>
              <a:t>i</a:t>
            </a:r>
            <a:r>
              <a:rPr lang="en-US" dirty="0" smtClean="0"/>
              <a:t> </a:t>
            </a:r>
            <a:r>
              <a:rPr lang="en-US" dirty="0" err="1" smtClean="0"/>
              <a:t>Klasika</a:t>
            </a:r>
            <a:r>
              <a:rPr lang="en-US" dirty="0" smtClean="0"/>
              <a:t>.</a:t>
            </a:r>
          </a:p>
          <a:p>
            <a:pPr marL="0" indent="0" eaLnBrk="1" hangingPunct="1">
              <a:buFontTx/>
              <a:buNone/>
              <a:defRPr/>
            </a:pPr>
            <a:endParaRPr lang="en-US" dirty="0" smtClean="0"/>
          </a:p>
        </p:txBody>
      </p:sp>
      <p:sp>
        <p:nvSpPr>
          <p:cNvPr id="35844" name="Slide Number Placeholder 4"/>
          <p:cNvSpPr>
            <a:spLocks noGrp="1"/>
          </p:cNvSpPr>
          <p:nvPr>
            <p:ph type="sldNum" sz="quarter" idx="4294967295"/>
          </p:nvPr>
        </p:nvSpPr>
        <p:spPr bwMode="auto">
          <a:xfrm>
            <a:off x="7961313" y="6370638"/>
            <a:ext cx="809625" cy="352425"/>
          </a:xfrm>
          <a:prstGeom prst="rect">
            <a:avLst/>
          </a:prstGeom>
          <a:noFill/>
          <a:ln>
            <a:miter lim="800000"/>
            <a:headEnd/>
            <a:tailEnd/>
          </a:ln>
        </p:spPr>
        <p:txBody>
          <a:bodyPr/>
          <a:lstStyle/>
          <a:p>
            <a:fld id="{2A1B8EC3-CE48-423D-99B1-797D8E01CA72}" type="slidenum">
              <a:rPr lang="en-US"/>
              <a:pPr/>
              <a:t>26</a:t>
            </a:fld>
            <a:endParaRPr lang="en-US"/>
          </a:p>
        </p:txBody>
      </p:sp>
    </p:spTree>
  </p:cSld>
  <p:clrMapOvr>
    <a:masterClrMapping/>
  </p:clrMapOvr>
  <p:transition>
    <p:plus/>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bwMode="auto">
          <a:xfrm>
            <a:off x="177800" y="384175"/>
            <a:ext cx="8621713" cy="1004888"/>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Pregledavanje funkcionalnih zahteva</a:t>
            </a:r>
          </a:p>
        </p:txBody>
      </p:sp>
      <p:sp>
        <p:nvSpPr>
          <p:cNvPr id="61443" name="Content Placeholder 2"/>
          <p:cNvSpPr>
            <a:spLocks noGrp="1"/>
          </p:cNvSpPr>
          <p:nvPr>
            <p:ph idx="1"/>
          </p:nvPr>
        </p:nvSpPr>
        <p:spPr>
          <a:xfrm>
            <a:off x="463550" y="1211263"/>
            <a:ext cx="8359775" cy="4537075"/>
          </a:xfrm>
        </p:spPr>
        <p:txBody>
          <a:bodyPr/>
          <a:lstStyle/>
          <a:p>
            <a:pPr marL="0" indent="0" eaLnBrk="1" hangingPunct="1">
              <a:buFont typeface="Arial" charset="0"/>
              <a:buNone/>
              <a:defRPr/>
            </a:pPr>
            <a:r>
              <a:rPr lang="en-US" sz="2000" dirty="0" err="1" smtClean="0"/>
              <a:t>Daljom</a:t>
            </a:r>
            <a:r>
              <a:rPr lang="en-US" sz="2000" dirty="0" smtClean="0"/>
              <a:t> </a:t>
            </a:r>
            <a:r>
              <a:rPr lang="en-US" sz="2000" dirty="0" err="1" smtClean="0"/>
              <a:t>analizom</a:t>
            </a:r>
            <a:r>
              <a:rPr lang="en-US" sz="2000" dirty="0" smtClean="0"/>
              <a:t> se </a:t>
            </a:r>
            <a:r>
              <a:rPr lang="en-US" sz="2000" dirty="0" err="1" smtClean="0"/>
              <a:t>može</a:t>
            </a:r>
            <a:r>
              <a:rPr lang="en-US" sz="2000" dirty="0" smtClean="0"/>
              <a:t> </a:t>
            </a:r>
            <a:r>
              <a:rPr lang="en-US" sz="2000" dirty="0" err="1" smtClean="0"/>
              <a:t>utvrditi</a:t>
            </a:r>
            <a:r>
              <a:rPr lang="en-US" sz="2000" dirty="0" smtClean="0"/>
              <a:t>:</a:t>
            </a:r>
          </a:p>
          <a:p>
            <a:pPr lvl="1" eaLnBrk="1" hangingPunct="1">
              <a:buFont typeface="Wingdings" pitchFamily="2" charset="2"/>
              <a:buChar char="Ø"/>
              <a:defRPr/>
            </a:pPr>
            <a:r>
              <a:rPr lang="en-US" dirty="0" err="1" smtClean="0"/>
              <a:t>dodatni</a:t>
            </a:r>
            <a:r>
              <a:rPr lang="en-US" dirty="0" smtClean="0"/>
              <a:t> </a:t>
            </a:r>
            <a:r>
              <a:rPr lang="en-US" dirty="0" err="1" smtClean="0"/>
              <a:t>skup</a:t>
            </a:r>
            <a:r>
              <a:rPr lang="en-US" dirty="0" smtClean="0"/>
              <a:t> </a:t>
            </a:r>
            <a:r>
              <a:rPr lang="en-US" dirty="0" err="1" smtClean="0"/>
              <a:t>atributa</a:t>
            </a:r>
            <a:r>
              <a:rPr lang="en-US" dirty="0" smtClean="0"/>
              <a:t> </a:t>
            </a:r>
            <a:r>
              <a:rPr lang="en-US" dirty="0" err="1" smtClean="0"/>
              <a:t>za</a:t>
            </a:r>
            <a:r>
              <a:rPr lang="en-US" dirty="0" smtClean="0"/>
              <a:t> </a:t>
            </a:r>
            <a:r>
              <a:rPr lang="en-US" dirty="0" err="1" smtClean="0"/>
              <a:t>entitet</a:t>
            </a:r>
            <a:r>
              <a:rPr lang="en-US" dirty="0" smtClean="0"/>
              <a:t> CD–</a:t>
            </a:r>
            <a:r>
              <a:rPr lang="en-US" dirty="0" err="1" smtClean="0"/>
              <a:t>naslov</a:t>
            </a:r>
            <a:r>
              <a:rPr lang="en-US" dirty="0" smtClean="0"/>
              <a:t>, </a:t>
            </a:r>
            <a:r>
              <a:rPr lang="en-US" dirty="0" err="1" smtClean="0"/>
              <a:t>umetnik</a:t>
            </a:r>
            <a:r>
              <a:rPr lang="en-US" dirty="0" smtClean="0"/>
              <a:t> </a:t>
            </a:r>
            <a:r>
              <a:rPr lang="en-US" dirty="0" err="1" smtClean="0"/>
              <a:t>koji</a:t>
            </a:r>
            <a:r>
              <a:rPr lang="en-US" dirty="0" smtClean="0"/>
              <a:t> </a:t>
            </a:r>
            <a:r>
              <a:rPr lang="en-US" dirty="0" err="1" smtClean="0"/>
              <a:t>izvodi</a:t>
            </a:r>
            <a:r>
              <a:rPr lang="en-US" dirty="0" smtClean="0"/>
              <a:t> </a:t>
            </a:r>
            <a:r>
              <a:rPr lang="en-US" dirty="0" err="1" smtClean="0"/>
              <a:t>kompoziciju</a:t>
            </a:r>
            <a:r>
              <a:rPr lang="en-US" dirty="0" smtClean="0"/>
              <a:t>, </a:t>
            </a:r>
            <a:r>
              <a:rPr lang="en-US" dirty="0" err="1" smtClean="0"/>
              <a:t>količina</a:t>
            </a:r>
            <a:r>
              <a:rPr lang="en-US" dirty="0" smtClean="0"/>
              <a:t> </a:t>
            </a:r>
            <a:r>
              <a:rPr lang="en-US" dirty="0" err="1" smtClean="0"/>
              <a:t>na</a:t>
            </a:r>
            <a:r>
              <a:rPr lang="en-US" dirty="0" smtClean="0"/>
              <a:t> </a:t>
            </a:r>
            <a:r>
              <a:rPr lang="en-US" dirty="0" err="1" smtClean="0"/>
              <a:t>zalihama</a:t>
            </a:r>
            <a:r>
              <a:rPr lang="en-US" dirty="0" smtClean="0"/>
              <a:t>, </a:t>
            </a:r>
            <a:r>
              <a:rPr lang="en-US" dirty="0" err="1" smtClean="0"/>
              <a:t>cena</a:t>
            </a:r>
            <a:r>
              <a:rPr lang="en-US" dirty="0" smtClean="0"/>
              <a:t> </a:t>
            </a:r>
            <a:r>
              <a:rPr lang="en-US" dirty="0" err="1" smtClean="0"/>
              <a:t>i</a:t>
            </a:r>
            <a:r>
              <a:rPr lang="en-US" dirty="0" smtClean="0"/>
              <a:t> </a:t>
            </a:r>
            <a:r>
              <a:rPr lang="en-US" dirty="0" err="1" smtClean="0"/>
              <a:t>kategorija</a:t>
            </a:r>
            <a:r>
              <a:rPr lang="en-US" dirty="0" smtClean="0"/>
              <a:t>. </a:t>
            </a:r>
            <a:endParaRPr lang="sr-Latn-RS" dirty="0" smtClean="0"/>
          </a:p>
          <a:p>
            <a:pPr lvl="1" eaLnBrk="1" hangingPunct="1">
              <a:buFont typeface="Wingdings" pitchFamily="2" charset="2"/>
              <a:buChar char="Ø"/>
              <a:defRPr/>
            </a:pPr>
            <a:endParaRPr lang="en-US" dirty="0" smtClean="0"/>
          </a:p>
          <a:p>
            <a:pPr lvl="1" eaLnBrk="1" hangingPunct="1">
              <a:buFont typeface="Wingdings" pitchFamily="2" charset="2"/>
              <a:buChar char="Ø"/>
              <a:defRPr/>
            </a:pPr>
            <a:r>
              <a:rPr lang="en-US" dirty="0" err="1" smtClean="0"/>
              <a:t>da</a:t>
            </a:r>
            <a:r>
              <a:rPr lang="en-US" dirty="0" smtClean="0"/>
              <a:t> u </a:t>
            </a:r>
            <a:r>
              <a:rPr lang="en-US" dirty="0" err="1" smtClean="0"/>
              <a:t>okviru</a:t>
            </a:r>
            <a:r>
              <a:rPr lang="en-US" dirty="0" smtClean="0"/>
              <a:t> </a:t>
            </a:r>
            <a:r>
              <a:rPr lang="en-US" dirty="0" err="1" smtClean="0"/>
              <a:t>porudžbenice</a:t>
            </a:r>
            <a:r>
              <a:rPr lang="en-US" dirty="0" smtClean="0"/>
              <a:t>, </a:t>
            </a:r>
            <a:r>
              <a:rPr lang="en-US" dirty="0" err="1" smtClean="0"/>
              <a:t>treba</a:t>
            </a:r>
            <a:r>
              <a:rPr lang="en-US" dirty="0" smtClean="0"/>
              <a:t> </a:t>
            </a:r>
            <a:r>
              <a:rPr lang="en-US" dirty="0" err="1" smtClean="0"/>
              <a:t>sačuvati</a:t>
            </a:r>
            <a:r>
              <a:rPr lang="en-US" dirty="0" smtClean="0"/>
              <a:t> </a:t>
            </a:r>
            <a:r>
              <a:rPr lang="en-US" dirty="0" err="1" smtClean="0"/>
              <a:t>iznos</a:t>
            </a:r>
            <a:r>
              <a:rPr lang="en-US" dirty="0" smtClean="0"/>
              <a:t> </a:t>
            </a:r>
            <a:r>
              <a:rPr lang="en-US" dirty="0" err="1" smtClean="0"/>
              <a:t>sračunate</a:t>
            </a:r>
            <a:r>
              <a:rPr lang="en-US" dirty="0" smtClean="0"/>
              <a:t> </a:t>
            </a:r>
            <a:r>
              <a:rPr lang="en-US" dirty="0" err="1" smtClean="0"/>
              <a:t>takse</a:t>
            </a:r>
            <a:r>
              <a:rPr lang="en-US" dirty="0" smtClean="0"/>
              <a:t>, </a:t>
            </a:r>
            <a:r>
              <a:rPr lang="en-US" dirty="0" err="1" smtClean="0"/>
              <a:t>troškove</a:t>
            </a:r>
            <a:r>
              <a:rPr lang="en-US" dirty="0" smtClean="0"/>
              <a:t> </a:t>
            </a:r>
            <a:r>
              <a:rPr lang="en-US" dirty="0" err="1" smtClean="0"/>
              <a:t>isporuke</a:t>
            </a:r>
            <a:r>
              <a:rPr lang="en-US" dirty="0" smtClean="0"/>
              <a:t> </a:t>
            </a:r>
            <a:r>
              <a:rPr lang="en-US" dirty="0" err="1" smtClean="0"/>
              <a:t>i</a:t>
            </a:r>
            <a:r>
              <a:rPr lang="en-US" dirty="0" smtClean="0"/>
              <a:t> </a:t>
            </a:r>
            <a:r>
              <a:rPr lang="en-US" dirty="0" err="1" smtClean="0"/>
              <a:t>ukupni</a:t>
            </a:r>
            <a:r>
              <a:rPr lang="en-US" dirty="0" smtClean="0"/>
              <a:t> total. </a:t>
            </a:r>
            <a:r>
              <a:rPr lang="en-US" dirty="0" err="1" smtClean="0"/>
              <a:t>Sadašnji</a:t>
            </a:r>
            <a:r>
              <a:rPr lang="en-US" dirty="0" smtClean="0"/>
              <a:t> </a:t>
            </a:r>
            <a:r>
              <a:rPr lang="en-US" dirty="0" err="1" smtClean="0"/>
              <a:t>atributi</a:t>
            </a:r>
            <a:r>
              <a:rPr lang="en-US" dirty="0" smtClean="0"/>
              <a:t> u </a:t>
            </a:r>
            <a:r>
              <a:rPr lang="en-US" dirty="0" err="1" smtClean="0"/>
              <a:t>Porudžbenici</a:t>
            </a:r>
            <a:r>
              <a:rPr lang="en-US" dirty="0" smtClean="0"/>
              <a:t> </a:t>
            </a:r>
            <a:r>
              <a:rPr lang="en-US" dirty="0" err="1" smtClean="0"/>
              <a:t>podrazumevaju</a:t>
            </a:r>
            <a:r>
              <a:rPr lang="en-US" dirty="0" smtClean="0"/>
              <a:t> </a:t>
            </a:r>
            <a:r>
              <a:rPr lang="en-US" dirty="0" err="1" smtClean="0"/>
              <a:t>da</a:t>
            </a:r>
            <a:r>
              <a:rPr lang="en-US" dirty="0" smtClean="0"/>
              <a:t> </a:t>
            </a:r>
            <a:r>
              <a:rPr lang="en-US" dirty="0" err="1" smtClean="0"/>
              <a:t>kupac</a:t>
            </a:r>
            <a:r>
              <a:rPr lang="en-US" dirty="0" smtClean="0"/>
              <a:t> </a:t>
            </a:r>
            <a:r>
              <a:rPr lang="en-US" dirty="0" err="1" smtClean="0"/>
              <a:t>može</a:t>
            </a:r>
            <a:r>
              <a:rPr lang="en-US" dirty="0" smtClean="0"/>
              <a:t> </a:t>
            </a:r>
            <a:r>
              <a:rPr lang="en-US" dirty="0" err="1" smtClean="0"/>
              <a:t>da</a:t>
            </a:r>
            <a:r>
              <a:rPr lang="en-US" dirty="0" smtClean="0"/>
              <a:t> </a:t>
            </a:r>
            <a:r>
              <a:rPr lang="en-US" dirty="0" err="1" smtClean="0"/>
              <a:t>naruči</a:t>
            </a:r>
            <a:r>
              <a:rPr lang="en-US" dirty="0" smtClean="0"/>
              <a:t> </a:t>
            </a:r>
            <a:r>
              <a:rPr lang="en-US" dirty="0" err="1" smtClean="0"/>
              <a:t>više</a:t>
            </a:r>
            <a:r>
              <a:rPr lang="en-US" dirty="0" smtClean="0"/>
              <a:t> </a:t>
            </a:r>
            <a:r>
              <a:rPr lang="en-US" dirty="0" err="1" smtClean="0"/>
              <a:t>kopija</a:t>
            </a:r>
            <a:r>
              <a:rPr lang="en-US" dirty="0" smtClean="0"/>
              <a:t> </a:t>
            </a:r>
            <a:r>
              <a:rPr lang="en-US" dirty="0" err="1" smtClean="0"/>
              <a:t>istog</a:t>
            </a:r>
            <a:r>
              <a:rPr lang="en-US" dirty="0" smtClean="0"/>
              <a:t> CD-a a </a:t>
            </a:r>
            <a:r>
              <a:rPr lang="en-US" dirty="0" err="1" smtClean="0"/>
              <a:t>takođe</a:t>
            </a:r>
            <a:r>
              <a:rPr lang="en-US" dirty="0" smtClean="0"/>
              <a:t> </a:t>
            </a:r>
            <a:r>
              <a:rPr lang="en-US" dirty="0" err="1" smtClean="0"/>
              <a:t>da</a:t>
            </a:r>
            <a:r>
              <a:rPr lang="en-US" dirty="0" smtClean="0"/>
              <a:t> se u </a:t>
            </a:r>
            <a:r>
              <a:rPr lang="en-US" dirty="0" err="1" smtClean="0"/>
              <a:t>okviru</a:t>
            </a:r>
            <a:r>
              <a:rPr lang="en-US" dirty="0" smtClean="0"/>
              <a:t> </a:t>
            </a:r>
            <a:r>
              <a:rPr lang="en-US" dirty="0" err="1" smtClean="0"/>
              <a:t>iste</a:t>
            </a:r>
            <a:r>
              <a:rPr lang="en-US" dirty="0" smtClean="0"/>
              <a:t> </a:t>
            </a:r>
            <a:r>
              <a:rPr lang="en-US" dirty="0" err="1" smtClean="0"/>
              <a:t>porudžbenice</a:t>
            </a:r>
            <a:r>
              <a:rPr lang="en-US" dirty="0" smtClean="0"/>
              <a:t> </a:t>
            </a:r>
            <a:r>
              <a:rPr lang="en-US" dirty="0" err="1" smtClean="0"/>
              <a:t>može</a:t>
            </a:r>
            <a:r>
              <a:rPr lang="en-US" dirty="0" smtClean="0"/>
              <a:t> </a:t>
            </a:r>
            <a:r>
              <a:rPr lang="en-US" dirty="0" err="1" smtClean="0"/>
              <a:t>naći</a:t>
            </a:r>
            <a:r>
              <a:rPr lang="en-US" dirty="0" smtClean="0"/>
              <a:t> </a:t>
            </a:r>
            <a:r>
              <a:rPr lang="en-US" dirty="0" err="1" smtClean="0"/>
              <a:t>više</a:t>
            </a:r>
            <a:r>
              <a:rPr lang="en-US" dirty="0" smtClean="0"/>
              <a:t> </a:t>
            </a:r>
            <a:r>
              <a:rPr lang="en-US" dirty="0" err="1" smtClean="0"/>
              <a:t>različitih</a:t>
            </a:r>
            <a:r>
              <a:rPr lang="en-US" dirty="0" smtClean="0"/>
              <a:t> CD-ova. </a:t>
            </a:r>
            <a:r>
              <a:rPr lang="en-US" dirty="0" err="1" smtClean="0"/>
              <a:t>Zbog</a:t>
            </a:r>
            <a:r>
              <a:rPr lang="en-US" dirty="0" smtClean="0"/>
              <a:t> toga je </a:t>
            </a:r>
            <a:r>
              <a:rPr lang="en-US" dirty="0" err="1" smtClean="0"/>
              <a:t>kreirana</a:t>
            </a:r>
            <a:r>
              <a:rPr lang="en-US" dirty="0" smtClean="0"/>
              <a:t> nova </a:t>
            </a:r>
            <a:r>
              <a:rPr lang="en-US" dirty="0" err="1" smtClean="0"/>
              <a:t>klasa</a:t>
            </a:r>
            <a:r>
              <a:rPr lang="en-US" dirty="0" smtClean="0"/>
              <a:t> </a:t>
            </a:r>
            <a:r>
              <a:rPr lang="en-US" dirty="0" err="1" smtClean="0"/>
              <a:t>Stavka</a:t>
            </a:r>
            <a:r>
              <a:rPr lang="en-US" dirty="0" smtClean="0"/>
              <a:t> </a:t>
            </a:r>
            <a:r>
              <a:rPr lang="en-US" dirty="0" err="1" smtClean="0"/>
              <a:t>porudžbenice</a:t>
            </a:r>
            <a:r>
              <a:rPr lang="en-US" dirty="0" smtClean="0"/>
              <a:t> </a:t>
            </a:r>
            <a:r>
              <a:rPr lang="en-US" dirty="0" err="1" smtClean="0"/>
              <a:t>koja</a:t>
            </a:r>
            <a:r>
              <a:rPr lang="en-US" dirty="0" smtClean="0"/>
              <a:t> je </a:t>
            </a:r>
            <a:r>
              <a:rPr lang="en-US" dirty="0" err="1" smtClean="0"/>
              <a:t>povezana</a:t>
            </a:r>
            <a:r>
              <a:rPr lang="en-US" dirty="0" smtClean="0"/>
              <a:t> </a:t>
            </a:r>
            <a:r>
              <a:rPr lang="en-US" dirty="0" err="1" smtClean="0"/>
              <a:t>i</a:t>
            </a:r>
            <a:r>
              <a:rPr lang="en-US" dirty="0" smtClean="0"/>
              <a:t> </a:t>
            </a:r>
            <a:r>
              <a:rPr lang="en-US" dirty="0" err="1" smtClean="0"/>
              <a:t>sa</a:t>
            </a:r>
            <a:r>
              <a:rPr lang="en-US" dirty="0" smtClean="0"/>
              <a:t> </a:t>
            </a:r>
            <a:r>
              <a:rPr lang="en-US" dirty="0" err="1" smtClean="0"/>
              <a:t>klasom</a:t>
            </a:r>
            <a:r>
              <a:rPr lang="en-US" dirty="0" smtClean="0"/>
              <a:t> </a:t>
            </a:r>
            <a:r>
              <a:rPr lang="en-US" dirty="0" err="1" smtClean="0"/>
              <a:t>Porudžbenica</a:t>
            </a:r>
            <a:r>
              <a:rPr lang="en-US" dirty="0" smtClean="0"/>
              <a:t> </a:t>
            </a:r>
            <a:r>
              <a:rPr lang="en-US" dirty="0" err="1" smtClean="0"/>
              <a:t>i</a:t>
            </a:r>
            <a:r>
              <a:rPr lang="en-US" dirty="0" smtClean="0"/>
              <a:t> </a:t>
            </a:r>
            <a:r>
              <a:rPr lang="en-US" dirty="0" err="1" smtClean="0"/>
              <a:t>sa</a:t>
            </a:r>
            <a:r>
              <a:rPr lang="en-US" dirty="0" smtClean="0"/>
              <a:t> </a:t>
            </a:r>
            <a:r>
              <a:rPr lang="en-US" dirty="0" err="1" smtClean="0"/>
              <a:t>klasom</a:t>
            </a:r>
            <a:r>
              <a:rPr lang="en-US" dirty="0" smtClean="0"/>
              <a:t> CD. Ova nova </a:t>
            </a:r>
            <a:r>
              <a:rPr lang="en-US" dirty="0" err="1" smtClean="0"/>
              <a:t>klasa</a:t>
            </a:r>
            <a:r>
              <a:rPr lang="en-US" dirty="0" smtClean="0"/>
              <a:t> </a:t>
            </a:r>
            <a:r>
              <a:rPr lang="en-US" dirty="0" err="1" smtClean="0"/>
              <a:t>ima</a:t>
            </a:r>
            <a:r>
              <a:rPr lang="en-US" dirty="0" smtClean="0"/>
              <a:t> </a:t>
            </a:r>
            <a:r>
              <a:rPr lang="en-US" dirty="0" err="1" smtClean="0"/>
              <a:t>samo</a:t>
            </a:r>
            <a:r>
              <a:rPr lang="en-US" dirty="0" smtClean="0"/>
              <a:t> </a:t>
            </a:r>
            <a:r>
              <a:rPr lang="en-US" dirty="0" err="1" smtClean="0"/>
              <a:t>atribut</a:t>
            </a:r>
            <a:r>
              <a:rPr lang="en-US" dirty="0" smtClean="0"/>
              <a:t> </a:t>
            </a:r>
            <a:r>
              <a:rPr lang="en-US" dirty="0" err="1" smtClean="0"/>
              <a:t>količina</a:t>
            </a:r>
            <a:r>
              <a:rPr lang="en-US" dirty="0" smtClean="0"/>
              <a:t> </a:t>
            </a:r>
            <a:r>
              <a:rPr lang="en-US" dirty="0" err="1" smtClean="0"/>
              <a:t>ali</a:t>
            </a:r>
            <a:r>
              <a:rPr lang="en-US" dirty="0" smtClean="0"/>
              <a:t> </a:t>
            </a:r>
            <a:r>
              <a:rPr lang="en-US" dirty="0" err="1" smtClean="0"/>
              <a:t>ima</a:t>
            </a:r>
            <a:r>
              <a:rPr lang="en-US" dirty="0" smtClean="0"/>
              <a:t> </a:t>
            </a:r>
            <a:r>
              <a:rPr lang="en-US" dirty="0" err="1" smtClean="0"/>
              <a:t>i</a:t>
            </a:r>
            <a:r>
              <a:rPr lang="en-US" dirty="0" smtClean="0"/>
              <a:t> </a:t>
            </a:r>
            <a:r>
              <a:rPr lang="en-US" dirty="0" err="1" smtClean="0"/>
              <a:t>dve</a:t>
            </a:r>
            <a:r>
              <a:rPr lang="en-US" dirty="0" smtClean="0"/>
              <a:t> </a:t>
            </a:r>
            <a:r>
              <a:rPr lang="en-US" dirty="0" err="1" smtClean="0"/>
              <a:t>relacije</a:t>
            </a:r>
            <a:r>
              <a:rPr lang="en-US" dirty="0" smtClean="0"/>
              <a:t>: </a:t>
            </a:r>
            <a:r>
              <a:rPr lang="en-US" dirty="0" err="1" smtClean="0"/>
              <a:t>jednu</a:t>
            </a:r>
            <a:r>
              <a:rPr lang="en-US" dirty="0" smtClean="0"/>
              <a:t> </a:t>
            </a:r>
            <a:r>
              <a:rPr lang="en-US" dirty="0" err="1" smtClean="0"/>
              <a:t>sa</a:t>
            </a:r>
            <a:r>
              <a:rPr lang="en-US" dirty="0" smtClean="0"/>
              <a:t> </a:t>
            </a:r>
            <a:r>
              <a:rPr lang="en-US" dirty="0" err="1" smtClean="0"/>
              <a:t>Porudžbenica</a:t>
            </a:r>
            <a:r>
              <a:rPr lang="en-US" dirty="0" smtClean="0"/>
              <a:t> </a:t>
            </a:r>
            <a:r>
              <a:rPr lang="en-US" dirty="0" err="1" smtClean="0"/>
              <a:t>i</a:t>
            </a:r>
            <a:r>
              <a:rPr lang="en-US" dirty="0" smtClean="0"/>
              <a:t> </a:t>
            </a:r>
            <a:r>
              <a:rPr lang="en-US" dirty="0" err="1" smtClean="0"/>
              <a:t>drugu</a:t>
            </a:r>
            <a:r>
              <a:rPr lang="en-US" dirty="0" smtClean="0"/>
              <a:t> </a:t>
            </a:r>
            <a:r>
              <a:rPr lang="en-US" dirty="0" err="1" smtClean="0"/>
              <a:t>sa</a:t>
            </a:r>
            <a:r>
              <a:rPr lang="en-US" dirty="0" smtClean="0"/>
              <a:t> CD.</a:t>
            </a:r>
            <a:endParaRPr lang="sr-Latn-RS" dirty="0" smtClean="0"/>
          </a:p>
          <a:p>
            <a:pPr lvl="1" eaLnBrk="1" hangingPunct="1">
              <a:buFont typeface="Wingdings" pitchFamily="2" charset="2"/>
              <a:buChar char="Ø"/>
              <a:defRPr/>
            </a:pPr>
            <a:endParaRPr lang="en-US" dirty="0" smtClean="0"/>
          </a:p>
          <a:p>
            <a:pPr lvl="1" eaLnBrk="1" hangingPunct="1">
              <a:buFont typeface="Wingdings" pitchFamily="2" charset="2"/>
              <a:buChar char="Ø"/>
              <a:defRPr/>
            </a:pPr>
            <a:r>
              <a:rPr lang="en-US" dirty="0" err="1" smtClean="0"/>
              <a:t>da</a:t>
            </a:r>
            <a:r>
              <a:rPr lang="en-US" dirty="0" smtClean="0"/>
              <a:t> </a:t>
            </a:r>
            <a:r>
              <a:rPr lang="en-US" dirty="0" err="1" smtClean="0"/>
              <a:t>marketinške</a:t>
            </a:r>
            <a:r>
              <a:rPr lang="en-US" dirty="0" smtClean="0"/>
              <a:t> </a:t>
            </a:r>
            <a:r>
              <a:rPr lang="en-US" dirty="0" err="1" smtClean="0"/>
              <a:t>informacije</a:t>
            </a:r>
            <a:r>
              <a:rPr lang="en-US" dirty="0" smtClean="0"/>
              <a:t> </a:t>
            </a:r>
            <a:r>
              <a:rPr lang="en-US" dirty="0" err="1" smtClean="0"/>
              <a:t>koje</a:t>
            </a:r>
            <a:r>
              <a:rPr lang="en-US" dirty="0" smtClean="0"/>
              <a:t> </a:t>
            </a:r>
            <a:r>
              <a:rPr lang="en-US" dirty="0" err="1" smtClean="0"/>
              <a:t>daje</a:t>
            </a:r>
            <a:r>
              <a:rPr lang="en-US" dirty="0" smtClean="0"/>
              <a:t> </a:t>
            </a:r>
            <a:r>
              <a:rPr lang="en-US" dirty="0" err="1" smtClean="0"/>
              <a:t>proizvođač</a:t>
            </a:r>
            <a:r>
              <a:rPr lang="en-US" dirty="0" smtClean="0"/>
              <a:t> </a:t>
            </a:r>
            <a:r>
              <a:rPr lang="en-US" dirty="0" err="1" smtClean="0"/>
              <a:t>treba</a:t>
            </a:r>
            <a:r>
              <a:rPr lang="en-US" dirty="0" smtClean="0"/>
              <a:t> </a:t>
            </a:r>
            <a:r>
              <a:rPr lang="en-US" dirty="0" err="1" smtClean="0"/>
              <a:t>da</a:t>
            </a:r>
            <a:r>
              <a:rPr lang="en-US" dirty="0" smtClean="0"/>
              <a:t> </a:t>
            </a:r>
            <a:r>
              <a:rPr lang="en-US" dirty="0" err="1" smtClean="0"/>
              <a:t>budu</a:t>
            </a:r>
            <a:r>
              <a:rPr lang="en-US" dirty="0" smtClean="0"/>
              <a:t> </a:t>
            </a:r>
            <a:r>
              <a:rPr lang="en-US" dirty="0" err="1" smtClean="0"/>
              <a:t>poseban</a:t>
            </a:r>
            <a:r>
              <a:rPr lang="en-US" dirty="0" smtClean="0"/>
              <a:t> </a:t>
            </a:r>
            <a:r>
              <a:rPr lang="en-US" dirty="0" err="1" smtClean="0"/>
              <a:t>entitet</a:t>
            </a:r>
            <a:r>
              <a:rPr lang="en-US" dirty="0" smtClean="0"/>
              <a:t> </a:t>
            </a:r>
            <a:r>
              <a:rPr lang="en-US" dirty="0" err="1" smtClean="0"/>
              <a:t>koji</a:t>
            </a:r>
            <a:r>
              <a:rPr lang="en-US" dirty="0" smtClean="0"/>
              <a:t> </a:t>
            </a:r>
            <a:r>
              <a:rPr lang="en-US" dirty="0" err="1" smtClean="0"/>
              <a:t>treba</a:t>
            </a:r>
            <a:r>
              <a:rPr lang="en-US" dirty="0" smtClean="0"/>
              <a:t> </a:t>
            </a:r>
            <a:r>
              <a:rPr lang="en-US" dirty="0" err="1" smtClean="0"/>
              <a:t>pridodati</a:t>
            </a:r>
            <a:r>
              <a:rPr lang="en-US" dirty="0" smtClean="0"/>
              <a:t> CD-u. </a:t>
            </a:r>
          </a:p>
          <a:p>
            <a:pPr marL="0" indent="0" eaLnBrk="1" hangingPunct="1">
              <a:buFontTx/>
              <a:buNone/>
              <a:defRPr/>
            </a:pPr>
            <a:endParaRPr lang="en-US" dirty="0" smtClean="0"/>
          </a:p>
        </p:txBody>
      </p:sp>
      <p:sp>
        <p:nvSpPr>
          <p:cNvPr id="36868" name="Slide Number Placeholder 4"/>
          <p:cNvSpPr>
            <a:spLocks noGrp="1"/>
          </p:cNvSpPr>
          <p:nvPr>
            <p:ph type="sldNum" sz="quarter" idx="4294967295"/>
          </p:nvPr>
        </p:nvSpPr>
        <p:spPr bwMode="auto">
          <a:xfrm>
            <a:off x="7961313" y="6370638"/>
            <a:ext cx="809625" cy="352425"/>
          </a:xfrm>
          <a:prstGeom prst="rect">
            <a:avLst/>
          </a:prstGeom>
          <a:noFill/>
          <a:ln>
            <a:miter lim="800000"/>
            <a:headEnd/>
            <a:tailEnd/>
          </a:ln>
        </p:spPr>
        <p:txBody>
          <a:bodyPr/>
          <a:lstStyle/>
          <a:p>
            <a:fld id="{2FBED938-A7F9-48FC-9070-EBF893E12F20}" type="slidenum">
              <a:rPr lang="en-US"/>
              <a:pPr/>
              <a:t>27</a:t>
            </a:fld>
            <a:endParaRPr lang="en-US"/>
          </a:p>
        </p:txBody>
      </p:sp>
    </p:spTree>
  </p:cSld>
  <p:clrMapOvr>
    <a:masterClrMapping/>
  </p:clrMapOvr>
  <p:transition>
    <p:plus/>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bwMode="auto">
          <a:xfrm>
            <a:off x="177800" y="384175"/>
            <a:ext cx="8799513" cy="673100"/>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200" smtClean="0"/>
              <a:t>Preliminarni E/R dijagram za sistem Internet prodaje</a:t>
            </a:r>
          </a:p>
        </p:txBody>
      </p:sp>
      <p:sp>
        <p:nvSpPr>
          <p:cNvPr id="37891" name="Slide Number Placeholder 4"/>
          <p:cNvSpPr>
            <a:spLocks noGrp="1"/>
          </p:cNvSpPr>
          <p:nvPr>
            <p:ph type="sldNum" sz="quarter" idx="4294967295"/>
          </p:nvPr>
        </p:nvSpPr>
        <p:spPr bwMode="auto">
          <a:xfrm>
            <a:off x="7961313" y="6370638"/>
            <a:ext cx="809625" cy="352425"/>
          </a:xfrm>
          <a:prstGeom prst="rect">
            <a:avLst/>
          </a:prstGeom>
          <a:noFill/>
          <a:ln>
            <a:miter lim="800000"/>
            <a:headEnd/>
            <a:tailEnd/>
          </a:ln>
        </p:spPr>
        <p:txBody>
          <a:bodyPr/>
          <a:lstStyle/>
          <a:p>
            <a:fld id="{53D69FA9-79EC-4195-897F-36A27F0247B7}" type="slidenum">
              <a:rPr lang="en-US"/>
              <a:pPr/>
              <a:t>28</a:t>
            </a:fld>
            <a:endParaRPr lang="en-US"/>
          </a:p>
        </p:txBody>
      </p:sp>
      <p:pic>
        <p:nvPicPr>
          <p:cNvPr id="37892" name="Picture 6"/>
          <p:cNvPicPr>
            <a:picLocks noChangeAspect="1" noChangeArrowheads="1"/>
          </p:cNvPicPr>
          <p:nvPr/>
        </p:nvPicPr>
        <p:blipFill>
          <a:blip r:embed="rId2"/>
          <a:srcRect/>
          <a:stretch>
            <a:fillRect/>
          </a:stretch>
        </p:blipFill>
        <p:spPr bwMode="auto">
          <a:xfrm>
            <a:off x="371475" y="1057275"/>
            <a:ext cx="8542338" cy="5056188"/>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bwMode="auto">
          <a:xfrm>
            <a:off x="225425" y="384175"/>
            <a:ext cx="8586788" cy="1158875"/>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4000" smtClean="0"/>
              <a:t>Pregledavanje preliminarnog modela...</a:t>
            </a:r>
          </a:p>
        </p:txBody>
      </p:sp>
      <p:sp>
        <p:nvSpPr>
          <p:cNvPr id="3" name="Content Placeholder 2"/>
          <p:cNvSpPr>
            <a:spLocks noGrp="1"/>
          </p:cNvSpPr>
          <p:nvPr>
            <p:ph idx="1"/>
          </p:nvPr>
        </p:nvSpPr>
        <p:spPr>
          <a:xfrm>
            <a:off x="628650" y="1403350"/>
            <a:ext cx="7886700" cy="4351338"/>
          </a:xfrm>
        </p:spPr>
        <p:txBody>
          <a:bodyPr/>
          <a:lstStyle/>
          <a:p>
            <a:pPr marL="0" indent="0" eaLnBrk="1" hangingPunct="1">
              <a:buFont typeface="Arial" charset="0"/>
              <a:buNone/>
              <a:defRPr/>
            </a:pPr>
            <a:endParaRPr lang="sr-Latn-RS" sz="2000" dirty="0"/>
          </a:p>
          <a:p>
            <a:pPr marL="0" indent="0" eaLnBrk="1" hangingPunct="1">
              <a:buFont typeface="Arial" charset="0"/>
              <a:buNone/>
              <a:defRPr/>
            </a:pPr>
            <a:r>
              <a:rPr lang="sr-Latn-RS" sz="2000" dirty="0" smtClean="0"/>
              <a:t>Može se  </a:t>
            </a:r>
            <a:r>
              <a:rPr lang="sr-Latn-RS" sz="2000" dirty="0"/>
              <a:t>doći do zaključka </a:t>
            </a:r>
            <a:r>
              <a:rPr lang="sr-Latn-RS" sz="2000" dirty="0" smtClean="0"/>
              <a:t>da:</a:t>
            </a:r>
          </a:p>
          <a:p>
            <a:pPr lvl="1" eaLnBrk="1" hangingPunct="1">
              <a:buFont typeface="Courier New" pitchFamily="49" charset="0"/>
              <a:buChar char="o"/>
              <a:defRPr/>
            </a:pPr>
            <a:r>
              <a:rPr lang="sr-Latn-RS" dirty="0" smtClean="0"/>
              <a:t>entiti </a:t>
            </a:r>
            <a:r>
              <a:rPr lang="sr-Latn-RS" dirty="0"/>
              <a:t>CD kategorije i njeni podentiteti nisu neophodni. Za njih nisu definisani nikakvi atributi pa je CD kategorija modelirana kao atribut CD-a. </a:t>
            </a:r>
            <a:endParaRPr lang="sr-Latn-RS" dirty="0" smtClean="0"/>
          </a:p>
          <a:p>
            <a:pPr lvl="1" eaLnBrk="1" hangingPunct="1">
              <a:buFont typeface="Courier New" pitchFamily="49" charset="0"/>
              <a:buChar char="o"/>
              <a:defRPr/>
            </a:pPr>
            <a:r>
              <a:rPr lang="sr-Latn-RS" dirty="0" smtClean="0"/>
              <a:t>entitet </a:t>
            </a:r>
            <a:r>
              <a:rPr lang="sr-Latn-RS" dirty="0"/>
              <a:t>Zahtev za pretraživanje i </a:t>
            </a:r>
            <a:r>
              <a:rPr lang="sr-Latn-RS" dirty="0" smtClean="0"/>
              <a:t>njegovi podentiteti </a:t>
            </a:r>
            <a:r>
              <a:rPr lang="sr-Latn-RS" dirty="0"/>
              <a:t>nisu ništa više nego skup operacija za klasu Zahtev za pretraživanje. </a:t>
            </a:r>
            <a:endParaRPr lang="sr-Latn-RS" dirty="0" smtClean="0"/>
          </a:p>
          <a:p>
            <a:pPr lvl="1" eaLnBrk="1" hangingPunct="1">
              <a:buFont typeface="Courier New" pitchFamily="49" charset="0"/>
              <a:buChar char="o"/>
              <a:defRPr/>
            </a:pPr>
            <a:r>
              <a:rPr lang="sr-Latn-RS" dirty="0" smtClean="0"/>
              <a:t>entitet </a:t>
            </a:r>
            <a:r>
              <a:rPr lang="sr-Latn-RS" dirty="0"/>
              <a:t>Kupac može imati dva podentiteta: Individulani kupac i </a:t>
            </a:r>
            <a:r>
              <a:rPr lang="sr-Latn-RS" dirty="0" smtClean="0"/>
              <a:t>Organizacija</a:t>
            </a:r>
            <a:r>
              <a:rPr lang="sr-Latn-RS" dirty="0"/>
              <a:t>.</a:t>
            </a:r>
            <a:endParaRPr lang="en-US" dirty="0"/>
          </a:p>
          <a:p>
            <a:pPr marL="0" indent="0" eaLnBrk="1" hangingPunct="1">
              <a:buFont typeface="Courier New" pitchFamily="49" charset="0"/>
              <a:buChar char="o"/>
              <a:defRPr/>
            </a:pPr>
            <a:endParaRPr lang="en-US" dirty="0"/>
          </a:p>
        </p:txBody>
      </p:sp>
      <p:sp>
        <p:nvSpPr>
          <p:cNvPr id="38916" name="Slide Number Placeholder 4"/>
          <p:cNvSpPr>
            <a:spLocks noGrp="1"/>
          </p:cNvSpPr>
          <p:nvPr>
            <p:ph type="sldNum" sz="quarter" idx="4294967295"/>
          </p:nvPr>
        </p:nvSpPr>
        <p:spPr bwMode="auto">
          <a:xfrm>
            <a:off x="7961313" y="6370638"/>
            <a:ext cx="809625" cy="352425"/>
          </a:xfrm>
          <a:prstGeom prst="rect">
            <a:avLst/>
          </a:prstGeom>
          <a:noFill/>
          <a:ln>
            <a:miter lim="800000"/>
            <a:headEnd/>
            <a:tailEnd/>
          </a:ln>
        </p:spPr>
        <p:txBody>
          <a:bodyPr/>
          <a:lstStyle/>
          <a:p>
            <a:fld id="{17D38099-1105-4F57-877D-C7019CC46ECB}" type="slidenum">
              <a:rPr lang="en-US"/>
              <a:pPr/>
              <a:t>29</a:t>
            </a:fld>
            <a:endParaRPr lang="en-US"/>
          </a:p>
        </p:txBody>
      </p:sp>
    </p:spTree>
  </p:cSld>
  <p:clrMapOvr>
    <a:masterClrMapping/>
  </p:clrMapOvr>
  <p:transition>
    <p:plu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i="1" smtClean="0"/>
              <a:t>Šta ćemo naučiti u ovoj lekciji?</a:t>
            </a:r>
            <a:endParaRPr lang="en-US" smtClean="0"/>
          </a:p>
        </p:txBody>
      </p:sp>
      <p:sp>
        <p:nvSpPr>
          <p:cNvPr id="4" name="Rectangle 3"/>
          <p:cNvSpPr/>
          <p:nvPr/>
        </p:nvSpPr>
        <p:spPr>
          <a:xfrm>
            <a:off x="682625" y="1273175"/>
            <a:ext cx="7929563" cy="1016000"/>
          </a:xfrm>
          <a:prstGeom prst="rect">
            <a:avLst/>
          </a:prstGeom>
          <a:solidFill>
            <a:schemeClr val="accent2">
              <a:lumMod val="40000"/>
              <a:lumOff val="60000"/>
            </a:schemeClr>
          </a:solidFill>
        </p:spPr>
        <p:txBody>
          <a:bodyPr>
            <a:spAutoFit/>
          </a:bodyPr>
          <a:lstStyle/>
          <a:p>
            <a:pPr>
              <a:defRPr/>
            </a:pPr>
            <a:r>
              <a:rPr lang="en-US" sz="2000" dirty="0"/>
              <a:t>U </a:t>
            </a:r>
            <a:r>
              <a:rPr lang="en-US" sz="2000" dirty="0" err="1"/>
              <a:t>ovoj</a:t>
            </a:r>
            <a:r>
              <a:rPr lang="en-US" sz="2000" dirty="0"/>
              <a:t> </a:t>
            </a:r>
            <a:r>
              <a:rPr lang="en-US" sz="2000" dirty="0" err="1"/>
              <a:t>lekciji</a:t>
            </a:r>
            <a:r>
              <a:rPr lang="en-US" sz="2000" dirty="0"/>
              <a:t> se </a:t>
            </a:r>
            <a:r>
              <a:rPr lang="en-US" sz="2000" dirty="0" err="1"/>
              <a:t>najpre</a:t>
            </a:r>
            <a:r>
              <a:rPr lang="en-US" sz="2000" dirty="0"/>
              <a:t> </a:t>
            </a:r>
            <a:r>
              <a:rPr lang="en-US" sz="2000" dirty="0" err="1"/>
              <a:t>govori</a:t>
            </a:r>
            <a:r>
              <a:rPr lang="en-US" sz="2000" dirty="0"/>
              <a:t> o </a:t>
            </a:r>
            <a:r>
              <a:rPr lang="en-US" sz="2000" dirty="0" err="1">
                <a:solidFill>
                  <a:srgbClr val="FF0000"/>
                </a:solidFill>
              </a:rPr>
              <a:t>principima</a:t>
            </a:r>
            <a:r>
              <a:rPr lang="en-US" sz="2000" dirty="0">
                <a:solidFill>
                  <a:srgbClr val="FF0000"/>
                </a:solidFill>
              </a:rPr>
              <a:t> </a:t>
            </a:r>
            <a:r>
              <a:rPr lang="en-US" sz="2000" dirty="0" err="1">
                <a:solidFill>
                  <a:srgbClr val="FF0000"/>
                </a:solidFill>
              </a:rPr>
              <a:t>dobrog</a:t>
            </a:r>
            <a:r>
              <a:rPr lang="en-US" sz="2000" dirty="0">
                <a:solidFill>
                  <a:srgbClr val="FF0000"/>
                </a:solidFill>
              </a:rPr>
              <a:t> </a:t>
            </a:r>
            <a:r>
              <a:rPr lang="en-US" sz="2000" dirty="0" err="1">
                <a:solidFill>
                  <a:srgbClr val="FF0000"/>
                </a:solidFill>
              </a:rPr>
              <a:t>modeliranja</a:t>
            </a:r>
            <a:r>
              <a:rPr lang="en-US" sz="2000" dirty="0">
                <a:solidFill>
                  <a:srgbClr val="FF0000"/>
                </a:solidFill>
              </a:rPr>
              <a:t> </a:t>
            </a:r>
            <a:r>
              <a:rPr lang="en-US" sz="2000" dirty="0" err="1">
                <a:solidFill>
                  <a:srgbClr val="FF0000"/>
                </a:solidFill>
              </a:rPr>
              <a:t>konceptualnih</a:t>
            </a:r>
            <a:r>
              <a:rPr lang="en-US" sz="2000" dirty="0">
                <a:solidFill>
                  <a:srgbClr val="FF0000"/>
                </a:solidFill>
              </a:rPr>
              <a:t> </a:t>
            </a:r>
            <a:r>
              <a:rPr lang="en-US" sz="2000" dirty="0" err="1">
                <a:solidFill>
                  <a:srgbClr val="FF0000"/>
                </a:solidFill>
              </a:rPr>
              <a:t>modela</a:t>
            </a:r>
            <a:r>
              <a:rPr lang="en-US" sz="2000" dirty="0">
                <a:solidFill>
                  <a:srgbClr val="FF0000"/>
                </a:solidFill>
              </a:rPr>
              <a:t> </a:t>
            </a:r>
            <a:r>
              <a:rPr lang="en-US" sz="2000" dirty="0" err="1">
                <a:solidFill>
                  <a:srgbClr val="FF0000"/>
                </a:solidFill>
              </a:rPr>
              <a:t>baza</a:t>
            </a:r>
            <a:r>
              <a:rPr lang="en-US" sz="2000" dirty="0">
                <a:solidFill>
                  <a:srgbClr val="FF0000"/>
                </a:solidFill>
              </a:rPr>
              <a:t> </a:t>
            </a:r>
            <a:r>
              <a:rPr lang="en-US" sz="2000" dirty="0" err="1">
                <a:solidFill>
                  <a:srgbClr val="FF0000"/>
                </a:solidFill>
              </a:rPr>
              <a:t>podataka</a:t>
            </a:r>
            <a:r>
              <a:rPr lang="en-US" sz="2000" dirty="0">
                <a:solidFill>
                  <a:srgbClr val="FF0000"/>
                </a:solidFill>
              </a:rPr>
              <a:t> </a:t>
            </a:r>
            <a:r>
              <a:rPr lang="en-US" sz="2000" dirty="0" err="1">
                <a:solidFill>
                  <a:srgbClr val="FF0000"/>
                </a:solidFill>
              </a:rPr>
              <a:t>koji</a:t>
            </a:r>
            <a:r>
              <a:rPr lang="en-US" sz="2000" dirty="0">
                <a:solidFill>
                  <a:srgbClr val="FF0000"/>
                </a:solidFill>
              </a:rPr>
              <a:t> se </a:t>
            </a:r>
            <a:r>
              <a:rPr lang="en-US" sz="2000" dirty="0" err="1">
                <a:solidFill>
                  <a:srgbClr val="FF0000"/>
                </a:solidFill>
              </a:rPr>
              <a:t>odnose</a:t>
            </a:r>
            <a:r>
              <a:rPr lang="en-US" sz="2000" dirty="0">
                <a:solidFill>
                  <a:srgbClr val="FF0000"/>
                </a:solidFill>
              </a:rPr>
              <a:t> </a:t>
            </a:r>
            <a:r>
              <a:rPr lang="en-US" sz="2000" dirty="0" err="1">
                <a:solidFill>
                  <a:srgbClr val="FF0000"/>
                </a:solidFill>
              </a:rPr>
              <a:t>na</a:t>
            </a:r>
            <a:r>
              <a:rPr lang="en-US" sz="2000" dirty="0">
                <a:solidFill>
                  <a:srgbClr val="FF0000"/>
                </a:solidFill>
              </a:rPr>
              <a:t> </a:t>
            </a:r>
            <a:r>
              <a:rPr lang="en-US" sz="2000" dirty="0" err="1">
                <a:solidFill>
                  <a:srgbClr val="FF0000"/>
                </a:solidFill>
              </a:rPr>
              <a:t>verodostojnost</a:t>
            </a:r>
            <a:r>
              <a:rPr lang="en-US" sz="2000" dirty="0">
                <a:solidFill>
                  <a:srgbClr val="FF0000"/>
                </a:solidFill>
              </a:rPr>
              <a:t> </a:t>
            </a:r>
            <a:r>
              <a:rPr lang="en-US" sz="2000" dirty="0" err="1">
                <a:solidFill>
                  <a:srgbClr val="FF0000"/>
                </a:solidFill>
              </a:rPr>
              <a:t>i</a:t>
            </a:r>
            <a:r>
              <a:rPr lang="en-US" sz="2000" dirty="0">
                <a:solidFill>
                  <a:srgbClr val="FF0000"/>
                </a:solidFill>
              </a:rPr>
              <a:t> </a:t>
            </a:r>
            <a:r>
              <a:rPr lang="en-US" sz="2000" dirty="0" err="1">
                <a:solidFill>
                  <a:srgbClr val="FF0000"/>
                </a:solidFill>
              </a:rPr>
              <a:t>redundantnost</a:t>
            </a:r>
            <a:r>
              <a:rPr lang="en-US" sz="2000" dirty="0">
                <a:solidFill>
                  <a:srgbClr val="FF0000"/>
                </a:solidFill>
              </a:rPr>
              <a:t>.</a:t>
            </a:r>
          </a:p>
        </p:txBody>
      </p:sp>
      <p:sp>
        <p:nvSpPr>
          <p:cNvPr id="5" name="Rectangle 4"/>
          <p:cNvSpPr/>
          <p:nvPr/>
        </p:nvSpPr>
        <p:spPr>
          <a:xfrm>
            <a:off x="695325" y="2455863"/>
            <a:ext cx="7902575" cy="1939925"/>
          </a:xfrm>
          <a:prstGeom prst="rect">
            <a:avLst/>
          </a:prstGeom>
          <a:solidFill>
            <a:schemeClr val="accent4">
              <a:lumMod val="60000"/>
              <a:lumOff val="40000"/>
            </a:schemeClr>
          </a:solidFill>
        </p:spPr>
        <p:txBody>
          <a:bodyPr>
            <a:spAutoFit/>
          </a:bodyPr>
          <a:lstStyle/>
          <a:p>
            <a:pPr>
              <a:defRPr/>
            </a:pPr>
            <a:r>
              <a:rPr lang="en-US" sz="2000" dirty="0" err="1">
                <a:solidFill>
                  <a:srgbClr val="FF0000"/>
                </a:solidFill>
              </a:rPr>
              <a:t>Princip</a:t>
            </a:r>
            <a:r>
              <a:rPr lang="en-US" sz="2000" dirty="0">
                <a:solidFill>
                  <a:srgbClr val="FF0000"/>
                </a:solidFill>
              </a:rPr>
              <a:t> </a:t>
            </a:r>
            <a:r>
              <a:rPr lang="en-US" sz="2000" dirty="0" err="1">
                <a:solidFill>
                  <a:srgbClr val="FF0000"/>
                </a:solidFill>
              </a:rPr>
              <a:t>verodostojnosti</a:t>
            </a:r>
            <a:r>
              <a:rPr lang="en-US" sz="2000" dirty="0">
                <a:solidFill>
                  <a:srgbClr val="FF0000"/>
                </a:solidFill>
              </a:rPr>
              <a:t> </a:t>
            </a:r>
            <a:r>
              <a:rPr lang="sr-Latn-RS" sz="2000" dirty="0"/>
              <a:t>- </a:t>
            </a:r>
            <a:r>
              <a:rPr lang="en-US" sz="2000" dirty="0"/>
              <a:t>model </a:t>
            </a:r>
            <a:r>
              <a:rPr lang="en-US" sz="2000" dirty="0" err="1"/>
              <a:t>baze</a:t>
            </a:r>
            <a:r>
              <a:rPr lang="en-US" sz="2000" dirty="0"/>
              <a:t> </a:t>
            </a:r>
            <a:r>
              <a:rPr lang="en-US" sz="2000" dirty="0" err="1"/>
              <a:t>podataka</a:t>
            </a:r>
            <a:r>
              <a:rPr lang="en-US" sz="2000" dirty="0"/>
              <a:t> </a:t>
            </a:r>
            <a:r>
              <a:rPr lang="en-US" sz="2000" dirty="0" err="1"/>
              <a:t>treba</a:t>
            </a:r>
            <a:r>
              <a:rPr lang="en-US" sz="2000" dirty="0"/>
              <a:t> </a:t>
            </a:r>
            <a:r>
              <a:rPr lang="en-US" sz="2000" dirty="0" err="1"/>
              <a:t>da</a:t>
            </a:r>
            <a:r>
              <a:rPr lang="en-US" sz="2000" dirty="0"/>
              <a:t> </a:t>
            </a:r>
            <a:r>
              <a:rPr lang="en-US" sz="2000" dirty="0" err="1"/>
              <a:t>odgovara</a:t>
            </a:r>
            <a:r>
              <a:rPr lang="en-US" sz="2000" dirty="0"/>
              <a:t> </a:t>
            </a:r>
            <a:r>
              <a:rPr lang="en-US" sz="2000" dirty="0" err="1"/>
              <a:t>postavljenim</a:t>
            </a:r>
            <a:r>
              <a:rPr lang="en-US" sz="2000" dirty="0"/>
              <a:t> </a:t>
            </a:r>
            <a:r>
              <a:rPr lang="en-US" sz="2000" dirty="0" err="1"/>
              <a:t>specifikacijama</a:t>
            </a:r>
            <a:r>
              <a:rPr lang="en-US" sz="2000" dirty="0"/>
              <a:t> </a:t>
            </a:r>
            <a:r>
              <a:rPr lang="en-US" sz="2000" dirty="0" err="1"/>
              <a:t>odnosno</a:t>
            </a:r>
            <a:r>
              <a:rPr lang="en-US" sz="2000" dirty="0"/>
              <a:t> </a:t>
            </a:r>
            <a:r>
              <a:rPr lang="en-US" sz="2000" dirty="0" err="1"/>
              <a:t>zahtevima</a:t>
            </a:r>
            <a:r>
              <a:rPr lang="en-US" sz="2000" dirty="0"/>
              <a:t> </a:t>
            </a:r>
            <a:r>
              <a:rPr lang="en-US" sz="2000" dirty="0" err="1"/>
              <a:t>za</a:t>
            </a:r>
            <a:r>
              <a:rPr lang="en-US" sz="2000" dirty="0"/>
              <a:t> </a:t>
            </a:r>
            <a:r>
              <a:rPr lang="en-US" sz="2000" dirty="0" err="1"/>
              <a:t>izradu</a:t>
            </a:r>
            <a:r>
              <a:rPr lang="en-US" sz="2000" dirty="0"/>
              <a:t> </a:t>
            </a:r>
            <a:r>
              <a:rPr lang="en-US" sz="2000" dirty="0" err="1"/>
              <a:t>aplikacije</a:t>
            </a:r>
            <a:r>
              <a:rPr lang="en-US" sz="2000" dirty="0"/>
              <a:t> </a:t>
            </a:r>
            <a:r>
              <a:rPr lang="en-US" sz="2000" dirty="0" err="1"/>
              <a:t>tj</a:t>
            </a:r>
            <a:r>
              <a:rPr lang="en-US" sz="2000" dirty="0"/>
              <a:t>. </a:t>
            </a:r>
            <a:r>
              <a:rPr lang="en-US" sz="2000" dirty="0" err="1"/>
              <a:t>da</a:t>
            </a:r>
            <a:r>
              <a:rPr lang="en-US" sz="2000" dirty="0"/>
              <a:t> </a:t>
            </a:r>
            <a:r>
              <a:rPr lang="en-US" sz="2000" dirty="0" err="1"/>
              <a:t>tipovi</a:t>
            </a:r>
            <a:r>
              <a:rPr lang="en-US" sz="2000" dirty="0"/>
              <a:t> </a:t>
            </a:r>
            <a:r>
              <a:rPr lang="en-US" sz="2000" dirty="0" err="1"/>
              <a:t>entiteta</a:t>
            </a:r>
            <a:r>
              <a:rPr lang="en-US" sz="2000" dirty="0"/>
              <a:t> </a:t>
            </a:r>
            <a:r>
              <a:rPr lang="sr-Latn-RS" sz="2000" dirty="0"/>
              <a:t>i</a:t>
            </a:r>
            <a:r>
              <a:rPr lang="en-US" sz="2000" dirty="0"/>
              <a:t> </a:t>
            </a:r>
            <a:r>
              <a:rPr lang="en-US" sz="2000" dirty="0" err="1"/>
              <a:t>njihovi</a:t>
            </a:r>
            <a:r>
              <a:rPr lang="en-US" sz="2000" dirty="0"/>
              <a:t> </a:t>
            </a:r>
            <a:r>
              <a:rPr lang="en-US" sz="2000" dirty="0" err="1"/>
              <a:t>atributi</a:t>
            </a:r>
            <a:r>
              <a:rPr lang="en-US" sz="2000" dirty="0"/>
              <a:t> </a:t>
            </a:r>
            <a:r>
              <a:rPr lang="en-US" sz="2000" dirty="0" err="1"/>
              <a:t>treba</a:t>
            </a:r>
            <a:r>
              <a:rPr lang="en-US" sz="2000" dirty="0"/>
              <a:t> </a:t>
            </a:r>
            <a:r>
              <a:rPr lang="en-US" sz="2000" dirty="0" err="1"/>
              <a:t>da</a:t>
            </a:r>
            <a:r>
              <a:rPr lang="en-US" sz="2000" dirty="0"/>
              <a:t> </a:t>
            </a:r>
            <a:r>
              <a:rPr lang="en-US" sz="2000" dirty="0" err="1"/>
              <a:t>odslikavaju</a:t>
            </a:r>
            <a:r>
              <a:rPr lang="en-US" sz="2000" dirty="0"/>
              <a:t> </a:t>
            </a:r>
            <a:r>
              <a:rPr lang="en-US" sz="2000" dirty="0" err="1"/>
              <a:t>realnost</a:t>
            </a:r>
            <a:r>
              <a:rPr lang="en-US" sz="2000" dirty="0"/>
              <a:t>. </a:t>
            </a:r>
            <a:endParaRPr lang="sr-Latn-RS" sz="2000" dirty="0"/>
          </a:p>
          <a:p>
            <a:pPr>
              <a:defRPr/>
            </a:pPr>
            <a:r>
              <a:rPr lang="en-US" sz="2000" dirty="0" err="1">
                <a:solidFill>
                  <a:srgbClr val="FF0000"/>
                </a:solidFill>
              </a:rPr>
              <a:t>Redundantnost</a:t>
            </a:r>
            <a:r>
              <a:rPr lang="en-US" sz="2000" dirty="0">
                <a:solidFill>
                  <a:srgbClr val="FF0000"/>
                </a:solidFill>
              </a:rPr>
              <a:t> </a:t>
            </a:r>
            <a:r>
              <a:rPr lang="en-US" sz="2000" dirty="0" err="1">
                <a:solidFill>
                  <a:srgbClr val="FF0000"/>
                </a:solidFill>
              </a:rPr>
              <a:t>i</a:t>
            </a:r>
            <a:r>
              <a:rPr lang="en-US" sz="2000" dirty="0">
                <a:solidFill>
                  <a:srgbClr val="FF0000"/>
                </a:solidFill>
              </a:rPr>
              <a:t> </a:t>
            </a:r>
            <a:r>
              <a:rPr lang="en-US" sz="2000" dirty="0" err="1">
                <a:solidFill>
                  <a:srgbClr val="FF0000"/>
                </a:solidFill>
              </a:rPr>
              <a:t>anomalije</a:t>
            </a:r>
            <a:r>
              <a:rPr lang="en-US" sz="2000" dirty="0">
                <a:solidFill>
                  <a:srgbClr val="FF0000"/>
                </a:solidFill>
              </a:rPr>
              <a:t> </a:t>
            </a:r>
            <a:r>
              <a:rPr lang="en-US" sz="2000" dirty="0" err="1">
                <a:solidFill>
                  <a:srgbClr val="FF0000"/>
                </a:solidFill>
              </a:rPr>
              <a:t>unosa</a:t>
            </a:r>
            <a:r>
              <a:rPr lang="en-US" sz="2000" dirty="0">
                <a:solidFill>
                  <a:srgbClr val="FF0000"/>
                </a:solidFill>
              </a:rPr>
              <a:t>, </a:t>
            </a:r>
            <a:r>
              <a:rPr lang="en-US" sz="2000" dirty="0" err="1">
                <a:solidFill>
                  <a:srgbClr val="FF0000"/>
                </a:solidFill>
              </a:rPr>
              <a:t>ažuriranja</a:t>
            </a:r>
            <a:r>
              <a:rPr lang="en-US" sz="2000" dirty="0">
                <a:solidFill>
                  <a:srgbClr val="FF0000"/>
                </a:solidFill>
              </a:rPr>
              <a:t> </a:t>
            </a:r>
            <a:r>
              <a:rPr lang="en-US" sz="2000" dirty="0" err="1">
                <a:solidFill>
                  <a:srgbClr val="FF0000"/>
                </a:solidFill>
              </a:rPr>
              <a:t>i</a:t>
            </a:r>
            <a:r>
              <a:rPr lang="en-US" sz="2000" dirty="0">
                <a:solidFill>
                  <a:srgbClr val="FF0000"/>
                </a:solidFill>
              </a:rPr>
              <a:t> </a:t>
            </a:r>
            <a:r>
              <a:rPr lang="en-US" sz="2000" dirty="0" err="1">
                <a:solidFill>
                  <a:srgbClr val="FF0000"/>
                </a:solidFill>
              </a:rPr>
              <a:t>brisanja</a:t>
            </a:r>
            <a:r>
              <a:rPr lang="en-US" sz="2000" dirty="0">
                <a:solidFill>
                  <a:srgbClr val="FF0000"/>
                </a:solidFill>
              </a:rPr>
              <a:t> </a:t>
            </a:r>
            <a:r>
              <a:rPr lang="en-US" sz="2000" dirty="0" err="1"/>
              <a:t>su</a:t>
            </a:r>
            <a:r>
              <a:rPr lang="en-US" sz="2000" dirty="0"/>
              <a:t> </a:t>
            </a:r>
            <a:r>
              <a:rPr lang="en-US" sz="2000" dirty="0" err="1"/>
              <a:t>uobičajeni</a:t>
            </a:r>
            <a:r>
              <a:rPr lang="en-US" sz="2000" dirty="0"/>
              <a:t> problem</a:t>
            </a:r>
            <a:r>
              <a:rPr lang="sr-Latn-RS" sz="2000" dirty="0"/>
              <a:t>i</a:t>
            </a:r>
            <a:r>
              <a:rPr lang="en-US" sz="2000" dirty="0"/>
              <a:t> </a:t>
            </a:r>
            <a:r>
              <a:rPr lang="en-US" sz="2000" dirty="0" err="1"/>
              <a:t>koji</a:t>
            </a:r>
            <a:r>
              <a:rPr lang="en-US" sz="2000" dirty="0"/>
              <a:t> se </a:t>
            </a:r>
            <a:r>
              <a:rPr lang="en-US" sz="2000" dirty="0" err="1"/>
              <a:t>javljaju</a:t>
            </a:r>
            <a:r>
              <a:rPr lang="en-US" sz="2000" dirty="0"/>
              <a:t> u E/R </a:t>
            </a:r>
            <a:r>
              <a:rPr lang="en-US" sz="2000" dirty="0" err="1"/>
              <a:t>dizajniranju</a:t>
            </a:r>
            <a:r>
              <a:rPr lang="en-US" sz="2000" dirty="0"/>
              <a:t>. U E/R </a:t>
            </a:r>
            <a:r>
              <a:rPr lang="en-US" sz="2000" dirty="0" err="1"/>
              <a:t>modeliranju</a:t>
            </a:r>
            <a:r>
              <a:rPr lang="en-US" sz="2000" dirty="0"/>
              <a:t> </a:t>
            </a:r>
            <a:r>
              <a:rPr lang="en-US" sz="2000" dirty="0" err="1"/>
              <a:t>postoji</a:t>
            </a:r>
            <a:r>
              <a:rPr lang="en-US" sz="2000" dirty="0"/>
              <a:t> </a:t>
            </a:r>
            <a:r>
              <a:rPr lang="en-US" sz="2000" dirty="0" err="1"/>
              <a:t>nekoliko</a:t>
            </a:r>
            <a:r>
              <a:rPr lang="en-US" sz="2000" dirty="0"/>
              <a:t> </a:t>
            </a:r>
            <a:r>
              <a:rPr lang="en-US" sz="2000" dirty="0" err="1"/>
              <a:t>novih</a:t>
            </a:r>
            <a:r>
              <a:rPr lang="en-US" sz="2000" dirty="0"/>
              <a:t> </a:t>
            </a:r>
            <a:r>
              <a:rPr lang="en-US" sz="2000" dirty="0" err="1"/>
              <a:t>mehanizama</a:t>
            </a:r>
            <a:r>
              <a:rPr lang="en-US" sz="2000" dirty="0"/>
              <a:t> </a:t>
            </a:r>
            <a:r>
              <a:rPr lang="en-US" sz="2000" dirty="0" err="1"/>
              <a:t>kojima</a:t>
            </a:r>
            <a:r>
              <a:rPr lang="en-US" sz="2000" dirty="0"/>
              <a:t> se </a:t>
            </a:r>
            <a:r>
              <a:rPr lang="en-US" sz="2000" dirty="0" err="1"/>
              <a:t>može</a:t>
            </a:r>
            <a:r>
              <a:rPr lang="en-US" sz="2000" dirty="0"/>
              <a:t> </a:t>
            </a:r>
            <a:r>
              <a:rPr lang="en-US" sz="2000" dirty="0" err="1"/>
              <a:t>izbeći</a:t>
            </a:r>
            <a:r>
              <a:rPr lang="en-US" sz="2000" dirty="0"/>
              <a:t> </a:t>
            </a:r>
            <a:r>
              <a:rPr lang="en-US" sz="2000" dirty="0" err="1"/>
              <a:t>redundantnost</a:t>
            </a:r>
            <a:r>
              <a:rPr lang="en-US" sz="2000" dirty="0"/>
              <a:t>. </a:t>
            </a:r>
          </a:p>
        </p:txBody>
      </p:sp>
      <p:sp>
        <p:nvSpPr>
          <p:cNvPr id="6" name="Rectangle 5"/>
          <p:cNvSpPr/>
          <p:nvPr/>
        </p:nvSpPr>
        <p:spPr>
          <a:xfrm>
            <a:off x="709613" y="4546600"/>
            <a:ext cx="7847012" cy="1016000"/>
          </a:xfrm>
          <a:prstGeom prst="rect">
            <a:avLst/>
          </a:prstGeom>
          <a:solidFill>
            <a:schemeClr val="accent5">
              <a:lumMod val="60000"/>
              <a:lumOff val="40000"/>
            </a:schemeClr>
          </a:solidFill>
        </p:spPr>
        <p:txBody>
          <a:bodyPr>
            <a:spAutoFit/>
          </a:bodyPr>
          <a:lstStyle/>
          <a:p>
            <a:pPr>
              <a:defRPr/>
            </a:pPr>
            <a:r>
              <a:rPr lang="vi-VN" sz="2000" dirty="0"/>
              <a:t>Kao alternativa korišćenja E/R modela za predstavljanje konceptualnih modela baza podataka se mogu primenjivati </a:t>
            </a:r>
            <a:r>
              <a:rPr lang="vi-VN" sz="2000" dirty="0">
                <a:solidFill>
                  <a:srgbClr val="FF0000"/>
                </a:solidFill>
              </a:rPr>
              <a:t>UML klasni dijagrami </a:t>
            </a:r>
            <a:r>
              <a:rPr lang="vi-VN" sz="2000" dirty="0"/>
              <a:t>o čemu će u predavanju takođe biti reči.</a:t>
            </a:r>
            <a:endParaRPr lang="en-US" sz="2000" dirty="0"/>
          </a:p>
        </p:txBody>
      </p:sp>
    </p:spTree>
  </p:cSld>
  <p:clrMapOvr>
    <a:masterClrMapping/>
  </p:clrMapOvr>
  <p:transition>
    <p:plus/>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bwMode="auto">
          <a:xfrm>
            <a:off x="142875" y="384175"/>
            <a:ext cx="9001125" cy="625475"/>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800" b="1" smtClean="0"/>
              <a:t>E/R dijagram Sistema za Internet prodaju u CD Selections</a:t>
            </a:r>
          </a:p>
        </p:txBody>
      </p:sp>
      <p:sp>
        <p:nvSpPr>
          <p:cNvPr id="39939" name="Slide Number Placeholder 4"/>
          <p:cNvSpPr>
            <a:spLocks noGrp="1"/>
          </p:cNvSpPr>
          <p:nvPr>
            <p:ph type="sldNum" sz="quarter" idx="4294967295"/>
          </p:nvPr>
        </p:nvSpPr>
        <p:spPr bwMode="auto">
          <a:xfrm>
            <a:off x="7961313" y="6370638"/>
            <a:ext cx="809625" cy="352425"/>
          </a:xfrm>
          <a:prstGeom prst="rect">
            <a:avLst/>
          </a:prstGeom>
          <a:noFill/>
          <a:ln>
            <a:miter lim="800000"/>
            <a:headEnd/>
            <a:tailEnd/>
          </a:ln>
        </p:spPr>
        <p:txBody>
          <a:bodyPr/>
          <a:lstStyle/>
          <a:p>
            <a:fld id="{CA43EB88-97AC-4C28-BA1B-90B22505BF05}" type="slidenum">
              <a:rPr lang="en-US"/>
              <a:pPr/>
              <a:t>30</a:t>
            </a:fld>
            <a:endParaRPr lang="en-US"/>
          </a:p>
        </p:txBody>
      </p:sp>
      <p:pic>
        <p:nvPicPr>
          <p:cNvPr id="39940" name="Picture 6"/>
          <p:cNvPicPr>
            <a:picLocks noChangeAspect="1" noChangeArrowheads="1"/>
          </p:cNvPicPr>
          <p:nvPr/>
        </p:nvPicPr>
        <p:blipFill>
          <a:blip r:embed="rId2"/>
          <a:srcRect/>
          <a:stretch>
            <a:fillRect/>
          </a:stretch>
        </p:blipFill>
        <p:spPr bwMode="auto">
          <a:xfrm>
            <a:off x="268288" y="914400"/>
            <a:ext cx="8875712" cy="4678363"/>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bwMode="auto">
          <a:xfrm>
            <a:off x="190500" y="384175"/>
            <a:ext cx="8632825" cy="720725"/>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t-BR" sz="3200" b="1" dirty="0" smtClean="0"/>
              <a:t>Klasni dijgrami kao alternativa ER dijagamima</a:t>
            </a:r>
            <a:endParaRPr lang="en-US" sz="3200" b="1" dirty="0" smtClean="0"/>
          </a:p>
        </p:txBody>
      </p:sp>
      <p:sp>
        <p:nvSpPr>
          <p:cNvPr id="3" name="Content Placeholder 2"/>
          <p:cNvSpPr>
            <a:spLocks noGrp="1"/>
          </p:cNvSpPr>
          <p:nvPr>
            <p:ph idx="1"/>
          </p:nvPr>
        </p:nvSpPr>
        <p:spPr>
          <a:xfrm>
            <a:off x="344488" y="1187450"/>
            <a:ext cx="8420100" cy="4567238"/>
          </a:xfrm>
        </p:spPr>
        <p:txBody>
          <a:bodyPr/>
          <a:lstStyle/>
          <a:p>
            <a:pPr marL="0" indent="0" eaLnBrk="1" hangingPunct="1">
              <a:buFont typeface="Wingdings" pitchFamily="2" charset="2"/>
              <a:buChar char="q"/>
              <a:defRPr/>
            </a:pPr>
            <a:r>
              <a:rPr lang="en-US" sz="2800" i="1" dirty="0" err="1" smtClean="0">
                <a:solidFill>
                  <a:srgbClr val="FF0000"/>
                </a:solidFill>
              </a:rPr>
              <a:t>Dijagrami</a:t>
            </a:r>
            <a:r>
              <a:rPr lang="en-US" sz="2800" i="1" dirty="0" smtClean="0">
                <a:solidFill>
                  <a:srgbClr val="FF0000"/>
                </a:solidFill>
              </a:rPr>
              <a:t> </a:t>
            </a:r>
            <a:r>
              <a:rPr lang="en-US" sz="2800" i="1" dirty="0" err="1" smtClean="0">
                <a:solidFill>
                  <a:srgbClr val="FF0000"/>
                </a:solidFill>
              </a:rPr>
              <a:t>klasa</a:t>
            </a:r>
            <a:r>
              <a:rPr lang="en-US" sz="2800" i="1" dirty="0" smtClean="0">
                <a:solidFill>
                  <a:srgbClr val="FF0000"/>
                </a:solidFill>
              </a:rPr>
              <a:t> </a:t>
            </a:r>
            <a:r>
              <a:rPr lang="en-US" sz="2800" i="1" dirty="0" err="1" smtClean="0"/>
              <a:t>mogu</a:t>
            </a:r>
            <a:r>
              <a:rPr lang="en-US" sz="2800" i="1" dirty="0" smtClean="0"/>
              <a:t> se </a:t>
            </a:r>
            <a:r>
              <a:rPr lang="en-US" sz="2800" i="1" dirty="0" err="1" smtClean="0"/>
              <a:t>smatrati</a:t>
            </a:r>
            <a:r>
              <a:rPr lang="en-US" sz="2800" i="1" dirty="0" smtClean="0"/>
              <a:t> </a:t>
            </a:r>
            <a:r>
              <a:rPr lang="en-US" sz="2800" i="1" dirty="0" err="1" smtClean="0"/>
              <a:t>alternativnom</a:t>
            </a:r>
            <a:r>
              <a:rPr lang="en-US" sz="2800" i="1" dirty="0" smtClean="0"/>
              <a:t> </a:t>
            </a:r>
            <a:r>
              <a:rPr lang="en-US" sz="2800" i="1" dirty="0" err="1" smtClean="0"/>
              <a:t>notacijom</a:t>
            </a:r>
            <a:r>
              <a:rPr lang="en-US" sz="2800" i="1" dirty="0" smtClean="0"/>
              <a:t> ER </a:t>
            </a:r>
            <a:r>
              <a:rPr lang="en-US" sz="2800" i="1" dirty="0" err="1" smtClean="0"/>
              <a:t>dijagrama</a:t>
            </a:r>
            <a:r>
              <a:rPr lang="sr-Latn-RS" sz="2800" i="1" dirty="0" smtClean="0"/>
              <a:t>.</a:t>
            </a:r>
          </a:p>
          <a:p>
            <a:pPr marL="0" indent="0" eaLnBrk="1" hangingPunct="1">
              <a:buFont typeface="Wingdings" pitchFamily="2" charset="2"/>
              <a:buChar char="q"/>
              <a:defRPr/>
            </a:pPr>
            <a:endParaRPr lang="sr-Latn-RS" sz="2800" i="1" dirty="0" smtClean="0"/>
          </a:p>
          <a:p>
            <a:pPr marL="0" indent="0" eaLnBrk="1" hangingPunct="1">
              <a:buFont typeface="Wingdings" pitchFamily="2" charset="2"/>
              <a:buChar char="q"/>
              <a:defRPr/>
            </a:pPr>
            <a:r>
              <a:rPr lang="en-US" sz="2800" dirty="0" smtClean="0"/>
              <a:t>UML </a:t>
            </a:r>
            <a:r>
              <a:rPr lang="en-US" sz="2800" dirty="0" err="1" smtClean="0"/>
              <a:t>metodologija</a:t>
            </a:r>
            <a:r>
              <a:rPr lang="en-US" sz="2800" dirty="0" smtClean="0"/>
              <a:t> se u </a:t>
            </a:r>
            <a:r>
              <a:rPr lang="en-US" sz="2800" dirty="0" err="1" smtClean="0"/>
              <a:t>velikoj</a:t>
            </a:r>
            <a:r>
              <a:rPr lang="en-US" sz="2800" dirty="0" smtClean="0"/>
              <a:t> </a:t>
            </a:r>
            <a:r>
              <a:rPr lang="en-US" sz="2800" dirty="0" err="1" smtClean="0"/>
              <a:t>meri</a:t>
            </a:r>
            <a:r>
              <a:rPr lang="en-US" sz="2800" dirty="0" smtClean="0"/>
              <a:t> </a:t>
            </a:r>
            <a:r>
              <a:rPr lang="en-US" sz="2800" dirty="0" err="1" smtClean="0"/>
              <a:t>koristi</a:t>
            </a:r>
            <a:r>
              <a:rPr lang="en-US" sz="2800" dirty="0" smtClean="0"/>
              <a:t> u </a:t>
            </a:r>
            <a:r>
              <a:rPr lang="en-US" sz="2800" dirty="0" err="1" smtClean="0"/>
              <a:t>projektovanju</a:t>
            </a:r>
            <a:r>
              <a:rPr lang="en-US" sz="2800" dirty="0" smtClean="0"/>
              <a:t> </a:t>
            </a:r>
            <a:r>
              <a:rPr lang="en-US" sz="2800" dirty="0" err="1" smtClean="0"/>
              <a:t>softvera</a:t>
            </a:r>
            <a:r>
              <a:rPr lang="en-US" sz="2800" dirty="0" smtClean="0"/>
              <a:t> </a:t>
            </a:r>
            <a:r>
              <a:rPr lang="en-US" sz="2800" dirty="0" err="1" smtClean="0"/>
              <a:t>i</a:t>
            </a:r>
            <a:r>
              <a:rPr lang="en-US" sz="2800" dirty="0" smtClean="0"/>
              <a:t> </a:t>
            </a:r>
            <a:r>
              <a:rPr lang="en-US" sz="2800" dirty="0" err="1" smtClean="0"/>
              <a:t>ima</a:t>
            </a:r>
            <a:r>
              <a:rPr lang="en-US" sz="2800" dirty="0" smtClean="0"/>
              <a:t> </a:t>
            </a:r>
            <a:r>
              <a:rPr lang="en-US" sz="2800" dirty="0" err="1" smtClean="0"/>
              <a:t>mnogo</a:t>
            </a:r>
            <a:r>
              <a:rPr lang="en-US" sz="2800" dirty="0" smtClean="0"/>
              <a:t> </a:t>
            </a:r>
            <a:r>
              <a:rPr lang="en-US" sz="2800" dirty="0" err="1" smtClean="0"/>
              <a:t>tipova</a:t>
            </a:r>
            <a:r>
              <a:rPr lang="en-US" sz="2800" dirty="0" smtClean="0"/>
              <a:t> </a:t>
            </a:r>
            <a:r>
              <a:rPr lang="en-US" sz="2800" dirty="0" err="1" smtClean="0"/>
              <a:t>dijagrama</a:t>
            </a:r>
            <a:r>
              <a:rPr lang="en-US" sz="2800" dirty="0" smtClean="0"/>
              <a:t> </a:t>
            </a:r>
            <a:r>
              <a:rPr lang="en-US" sz="2800" dirty="0" err="1" smtClean="0"/>
              <a:t>za</a:t>
            </a:r>
            <a:r>
              <a:rPr lang="en-US" sz="2800" dirty="0" smtClean="0"/>
              <a:t> </a:t>
            </a:r>
            <a:r>
              <a:rPr lang="en-US" sz="2800" dirty="0" err="1" smtClean="0"/>
              <a:t>različite</a:t>
            </a:r>
            <a:r>
              <a:rPr lang="en-US" sz="2800" dirty="0" smtClean="0"/>
              <a:t> </a:t>
            </a:r>
            <a:r>
              <a:rPr lang="en-US" sz="2800" dirty="0" err="1" smtClean="0"/>
              <a:t>svrhe</a:t>
            </a:r>
            <a:r>
              <a:rPr lang="en-US" sz="2800" dirty="0" smtClean="0"/>
              <a:t> </a:t>
            </a:r>
            <a:r>
              <a:rPr lang="en-US" sz="2800" dirty="0" err="1" smtClean="0"/>
              <a:t>projektovanja</a:t>
            </a:r>
            <a:r>
              <a:rPr lang="en-US" sz="2800" dirty="0" smtClean="0"/>
              <a:t> </a:t>
            </a:r>
            <a:r>
              <a:rPr lang="en-US" sz="2800" dirty="0" err="1" smtClean="0"/>
              <a:t>softvera</a:t>
            </a:r>
            <a:r>
              <a:rPr lang="en-US" sz="2800" dirty="0" smtClean="0"/>
              <a:t>.</a:t>
            </a:r>
            <a:endParaRPr lang="sr-Latn-RS" sz="2800" dirty="0" smtClean="0"/>
          </a:p>
          <a:p>
            <a:pPr marL="0" indent="0" eaLnBrk="1" hangingPunct="1">
              <a:buFont typeface="Wingdings" pitchFamily="2" charset="2"/>
              <a:buChar char="q"/>
              <a:defRPr/>
            </a:pPr>
            <a:endParaRPr lang="sr-Latn-RS" sz="2800" dirty="0" smtClean="0"/>
          </a:p>
          <a:p>
            <a:pPr marL="0" indent="0" eaLnBrk="1" hangingPunct="1">
              <a:buFont typeface="Wingdings" pitchFamily="2" charset="2"/>
              <a:buChar char="q"/>
              <a:defRPr/>
            </a:pPr>
            <a:r>
              <a:rPr lang="en-US" sz="2800" dirty="0" err="1" smtClean="0"/>
              <a:t>Ovde</a:t>
            </a:r>
            <a:r>
              <a:rPr lang="en-US" sz="2800" dirty="0" smtClean="0"/>
              <a:t> </a:t>
            </a:r>
            <a:r>
              <a:rPr lang="en-US" sz="2800" dirty="0" err="1" smtClean="0"/>
              <a:t>ćemo</a:t>
            </a:r>
            <a:r>
              <a:rPr lang="en-US" sz="2800" dirty="0" smtClean="0"/>
              <a:t> </a:t>
            </a:r>
            <a:r>
              <a:rPr lang="en-US" sz="2800" dirty="0" err="1" smtClean="0"/>
              <a:t>ukratko</a:t>
            </a:r>
            <a:r>
              <a:rPr lang="en-US" sz="2800" dirty="0" smtClean="0"/>
              <a:t> </a:t>
            </a:r>
            <a:r>
              <a:rPr lang="en-US" sz="2800" dirty="0" err="1" smtClean="0"/>
              <a:t>predstaviti</a:t>
            </a:r>
            <a:r>
              <a:rPr lang="en-US" sz="2800" dirty="0" smtClean="0"/>
              <a:t> </a:t>
            </a:r>
            <a:r>
              <a:rPr lang="en-US" sz="2800" dirty="0" err="1" smtClean="0"/>
              <a:t>osnove</a:t>
            </a:r>
            <a:r>
              <a:rPr lang="en-US" sz="2800" dirty="0" smtClean="0"/>
              <a:t> </a:t>
            </a:r>
            <a:r>
              <a:rPr lang="en-US" sz="2800" b="1" dirty="0" smtClean="0">
                <a:solidFill>
                  <a:srgbClr val="FF0000"/>
                </a:solidFill>
              </a:rPr>
              <a:t>UML</a:t>
            </a:r>
            <a:r>
              <a:rPr lang="sr-Latn-RS" sz="2800" b="1" dirty="0" smtClean="0">
                <a:solidFill>
                  <a:srgbClr val="FF0000"/>
                </a:solidFill>
              </a:rPr>
              <a:t> </a:t>
            </a:r>
            <a:r>
              <a:rPr lang="en-US" sz="2800" b="1" dirty="0" err="1" smtClean="0">
                <a:solidFill>
                  <a:srgbClr val="FF0000"/>
                </a:solidFill>
              </a:rPr>
              <a:t>klasnih</a:t>
            </a:r>
            <a:r>
              <a:rPr lang="en-US" sz="2800" b="1" dirty="0" smtClean="0">
                <a:solidFill>
                  <a:srgbClr val="FF0000"/>
                </a:solidFill>
              </a:rPr>
              <a:t> </a:t>
            </a:r>
            <a:r>
              <a:rPr lang="en-US" sz="2800" b="1" dirty="0" err="1" smtClean="0">
                <a:solidFill>
                  <a:srgbClr val="FF0000"/>
                </a:solidFill>
              </a:rPr>
              <a:t>dijagrama</a:t>
            </a:r>
            <a:r>
              <a:rPr lang="en-US" sz="2800" dirty="0" smtClean="0"/>
              <a:t> </a:t>
            </a:r>
            <a:r>
              <a:rPr lang="en-US" sz="2800" dirty="0" err="1" smtClean="0"/>
              <a:t>i</a:t>
            </a:r>
            <a:r>
              <a:rPr lang="en-US" sz="2800" dirty="0" smtClean="0"/>
              <a:t> </a:t>
            </a:r>
            <a:r>
              <a:rPr lang="en-US" sz="2800" dirty="0" err="1" smtClean="0"/>
              <a:t>uporediti</a:t>
            </a:r>
            <a:r>
              <a:rPr lang="en-US" sz="2800" dirty="0" smtClean="0"/>
              <a:t> </a:t>
            </a:r>
            <a:r>
              <a:rPr lang="en-US" sz="2800" dirty="0" err="1" smtClean="0"/>
              <a:t>ih</a:t>
            </a:r>
            <a:r>
              <a:rPr lang="en-US" sz="2800" dirty="0" smtClean="0"/>
              <a:t> </a:t>
            </a:r>
            <a:r>
              <a:rPr lang="en-US" sz="2800" dirty="0" err="1" smtClean="0"/>
              <a:t>sa</a:t>
            </a:r>
            <a:r>
              <a:rPr lang="en-US" sz="2800" dirty="0" smtClean="0"/>
              <a:t> ER </a:t>
            </a:r>
            <a:r>
              <a:rPr lang="en-US" sz="2800" dirty="0" err="1" smtClean="0"/>
              <a:t>dijagramima</a:t>
            </a:r>
            <a:r>
              <a:rPr lang="en-US" sz="2800" dirty="0" smtClean="0"/>
              <a:t>.</a:t>
            </a:r>
            <a:endParaRPr lang="en-US" sz="2800" dirty="0"/>
          </a:p>
        </p:txBody>
      </p:sp>
    </p:spTree>
  </p:cSld>
  <p:clrMapOvr>
    <a:masterClrMapping/>
  </p:clrMapOvr>
  <p:transition>
    <p:plus/>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3"/>
          <p:cNvSpPr>
            <a:spLocks noChangeArrowheads="1"/>
          </p:cNvSpPr>
          <p:nvPr/>
        </p:nvSpPr>
        <p:spPr bwMode="auto">
          <a:xfrm>
            <a:off x="955675" y="536575"/>
            <a:ext cx="4264025" cy="369888"/>
          </a:xfrm>
          <a:prstGeom prst="rect">
            <a:avLst/>
          </a:prstGeom>
          <a:noFill/>
          <a:ln w="9525">
            <a:noFill/>
            <a:miter lim="800000"/>
            <a:headEnd/>
            <a:tailEnd/>
          </a:ln>
        </p:spPr>
        <p:txBody>
          <a:bodyPr wrap="none">
            <a:spAutoFit/>
          </a:bodyPr>
          <a:lstStyle/>
          <a:p>
            <a:r>
              <a:rPr lang="pl-PL"/>
              <a:t>Entitet u ER odgovara objektu u UML-u.</a:t>
            </a:r>
            <a:endParaRPr lang="en-US"/>
          </a:p>
        </p:txBody>
      </p:sp>
      <p:pic>
        <p:nvPicPr>
          <p:cNvPr id="41989" name="Picture 2" descr="http://mdita.metropolitan.ac.rs/qdita-temp/IT350/L05/IT350-IT2008-IM-DMOD-ERD-Slika3022.png"/>
          <p:cNvPicPr>
            <a:picLocks noChangeAspect="1" noChangeArrowheads="1"/>
          </p:cNvPicPr>
          <p:nvPr/>
        </p:nvPicPr>
        <p:blipFill>
          <a:blip r:embed="rId2"/>
          <a:srcRect/>
          <a:stretch>
            <a:fillRect/>
          </a:stretch>
        </p:blipFill>
        <p:spPr bwMode="auto">
          <a:xfrm>
            <a:off x="0" y="866775"/>
            <a:ext cx="4362450" cy="2921000"/>
          </a:xfrm>
          <a:prstGeom prst="rect">
            <a:avLst/>
          </a:prstGeom>
          <a:noFill/>
          <a:ln w="9525">
            <a:noFill/>
            <a:miter lim="800000"/>
            <a:headEnd/>
            <a:tailEnd/>
          </a:ln>
        </p:spPr>
      </p:pic>
      <p:sp>
        <p:nvSpPr>
          <p:cNvPr id="6" name="Rectangle 5"/>
          <p:cNvSpPr/>
          <p:nvPr/>
        </p:nvSpPr>
        <p:spPr>
          <a:xfrm>
            <a:off x="647700" y="3949700"/>
            <a:ext cx="3248025" cy="584200"/>
          </a:xfrm>
          <a:prstGeom prst="rect">
            <a:avLst/>
          </a:prstGeom>
          <a:solidFill>
            <a:schemeClr val="accent3">
              <a:lumMod val="60000"/>
              <a:lumOff val="40000"/>
            </a:schemeClr>
          </a:solidFill>
        </p:spPr>
        <p:txBody>
          <a:bodyPr>
            <a:spAutoFit/>
          </a:bodyPr>
          <a:lstStyle/>
          <a:p>
            <a:pPr>
              <a:defRPr/>
            </a:pPr>
            <a:r>
              <a:rPr lang="en-US" sz="1600" i="1" dirty="0" err="1"/>
              <a:t>Šema</a:t>
            </a:r>
            <a:r>
              <a:rPr lang="en-US" sz="1600" i="1" dirty="0"/>
              <a:t> </a:t>
            </a:r>
            <a:r>
              <a:rPr lang="en-US" sz="1600" i="1" dirty="0" err="1"/>
              <a:t>baze</a:t>
            </a:r>
            <a:r>
              <a:rPr lang="en-US" sz="1600" i="1" dirty="0"/>
              <a:t> </a:t>
            </a:r>
            <a:r>
              <a:rPr lang="en-US" sz="1600" i="1" dirty="0" err="1"/>
              <a:t>podataka</a:t>
            </a:r>
            <a:r>
              <a:rPr lang="en-US" sz="1600" i="1" dirty="0"/>
              <a:t> COMPANY </a:t>
            </a:r>
            <a:r>
              <a:rPr lang="en-US" sz="1600" i="1" dirty="0" err="1"/>
              <a:t>predstavljena</a:t>
            </a:r>
            <a:r>
              <a:rPr lang="en-US" sz="1600" i="1" dirty="0"/>
              <a:t> E/R </a:t>
            </a:r>
            <a:r>
              <a:rPr lang="en-US" sz="1600" i="1" dirty="0" err="1"/>
              <a:t>dijagramom</a:t>
            </a:r>
            <a:endParaRPr lang="en-US" sz="1600" dirty="0"/>
          </a:p>
        </p:txBody>
      </p:sp>
      <p:pic>
        <p:nvPicPr>
          <p:cNvPr id="41991" name="Picture 4" descr="http://mdita.metropolitan.ac.rs/qdita-temp/IT350/L05/IT350-IT2008-IM-DMOD-ERD-Slika303.png"/>
          <p:cNvPicPr>
            <a:picLocks noChangeAspect="1" noChangeArrowheads="1"/>
          </p:cNvPicPr>
          <p:nvPr/>
        </p:nvPicPr>
        <p:blipFill>
          <a:blip r:embed="rId3"/>
          <a:srcRect/>
          <a:stretch>
            <a:fillRect/>
          </a:stretch>
        </p:blipFill>
        <p:spPr bwMode="auto">
          <a:xfrm>
            <a:off x="4343400" y="1546225"/>
            <a:ext cx="4800600" cy="3076575"/>
          </a:xfrm>
          <a:prstGeom prst="rect">
            <a:avLst/>
          </a:prstGeom>
          <a:noFill/>
          <a:ln w="9525">
            <a:noFill/>
            <a:miter lim="800000"/>
            <a:headEnd/>
            <a:tailEnd/>
          </a:ln>
        </p:spPr>
      </p:pic>
      <p:sp>
        <p:nvSpPr>
          <p:cNvPr id="8" name="Rectangle 7"/>
          <p:cNvSpPr/>
          <p:nvPr/>
        </p:nvSpPr>
        <p:spPr>
          <a:xfrm>
            <a:off x="4899025" y="4933950"/>
            <a:ext cx="3817938" cy="585788"/>
          </a:xfrm>
          <a:prstGeom prst="rect">
            <a:avLst/>
          </a:prstGeom>
          <a:solidFill>
            <a:schemeClr val="accent2">
              <a:lumMod val="60000"/>
              <a:lumOff val="40000"/>
            </a:schemeClr>
          </a:solidFill>
        </p:spPr>
        <p:txBody>
          <a:bodyPr>
            <a:spAutoFit/>
          </a:bodyPr>
          <a:lstStyle/>
          <a:p>
            <a:pPr>
              <a:defRPr/>
            </a:pPr>
            <a:r>
              <a:rPr lang="pl-PL" sz="1600" i="1" dirty="0"/>
              <a:t>UML Klasni dijagram za bazu podataka COMPANY</a:t>
            </a:r>
            <a:endParaRPr lang="en-US" sz="1600" dirty="0"/>
          </a:p>
        </p:txBody>
      </p:sp>
    </p:spTree>
  </p:cSld>
  <p:clrMapOvr>
    <a:masterClrMapping/>
  </p:clrMapOvr>
  <p:transition>
    <p:plus/>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2613" y="742950"/>
            <a:ext cx="7967662" cy="1809750"/>
          </a:xfrm>
          <a:prstGeom prst="rect">
            <a:avLst/>
          </a:prstGeom>
          <a:solidFill>
            <a:schemeClr val="accent4">
              <a:lumMod val="60000"/>
              <a:lumOff val="40000"/>
            </a:schemeClr>
          </a:solidFill>
        </p:spPr>
        <p:txBody>
          <a:bodyPr>
            <a:spAutoFit/>
          </a:bodyPr>
          <a:lstStyle/>
          <a:p>
            <a:pPr>
              <a:defRPr/>
            </a:pPr>
            <a:r>
              <a:rPr lang="en-US" dirty="0"/>
              <a:t>U UML </a:t>
            </a:r>
            <a:r>
              <a:rPr lang="en-US" dirty="0" err="1"/>
              <a:t>dijagramima</a:t>
            </a:r>
            <a:r>
              <a:rPr lang="en-US" dirty="0"/>
              <a:t> </a:t>
            </a:r>
            <a:r>
              <a:rPr lang="en-US" dirty="0" err="1"/>
              <a:t>klasa</a:t>
            </a:r>
            <a:r>
              <a:rPr lang="en-US" dirty="0"/>
              <a:t>, </a:t>
            </a:r>
            <a:r>
              <a:rPr lang="en-US" dirty="0" err="1"/>
              <a:t>klasa</a:t>
            </a:r>
            <a:r>
              <a:rPr lang="en-US" dirty="0"/>
              <a:t> (</a:t>
            </a:r>
            <a:r>
              <a:rPr lang="en-US" dirty="0" err="1"/>
              <a:t>slična</a:t>
            </a:r>
            <a:r>
              <a:rPr lang="en-US" dirty="0"/>
              <a:t> </a:t>
            </a:r>
            <a:r>
              <a:rPr lang="en-US" dirty="0" err="1"/>
              <a:t>tipu</a:t>
            </a:r>
            <a:r>
              <a:rPr lang="en-US" dirty="0"/>
              <a:t> </a:t>
            </a:r>
            <a:r>
              <a:rPr lang="en-US" dirty="0" err="1"/>
              <a:t>entiteta</a:t>
            </a:r>
            <a:r>
              <a:rPr lang="en-US" dirty="0"/>
              <a:t> u ER) je </a:t>
            </a:r>
            <a:r>
              <a:rPr lang="en-US" dirty="0" err="1"/>
              <a:t>prikazana</a:t>
            </a:r>
            <a:r>
              <a:rPr lang="en-US" dirty="0"/>
              <a:t> </a:t>
            </a:r>
            <a:r>
              <a:rPr lang="en-US" dirty="0" err="1"/>
              <a:t>kao</a:t>
            </a:r>
            <a:r>
              <a:rPr lang="en-US" dirty="0"/>
              <a:t> </a:t>
            </a:r>
            <a:r>
              <a:rPr lang="en-US" dirty="0" err="1"/>
              <a:t>pravougaonik</a:t>
            </a:r>
            <a:r>
              <a:rPr lang="en-US" dirty="0"/>
              <a:t> </a:t>
            </a:r>
            <a:r>
              <a:rPr lang="sr-Latn-RS" dirty="0"/>
              <a:t> </a:t>
            </a:r>
            <a:r>
              <a:rPr lang="en-US" dirty="0" err="1"/>
              <a:t>koj</a:t>
            </a:r>
            <a:r>
              <a:rPr lang="sr-Latn-RS" dirty="0"/>
              <a:t>i</a:t>
            </a:r>
            <a:r>
              <a:rPr lang="en-US" dirty="0"/>
              <a:t> </a:t>
            </a:r>
            <a:r>
              <a:rPr lang="en-US" dirty="0" err="1"/>
              <a:t>uključuje</a:t>
            </a:r>
            <a:r>
              <a:rPr lang="en-US" dirty="0"/>
              <a:t> tri </a:t>
            </a:r>
            <a:r>
              <a:rPr lang="en-US" dirty="0" err="1"/>
              <a:t>dela</a:t>
            </a:r>
            <a:r>
              <a:rPr lang="en-US" dirty="0"/>
              <a:t>: </a:t>
            </a:r>
            <a:r>
              <a:rPr lang="en-US" dirty="0" err="1"/>
              <a:t>Gornji</a:t>
            </a:r>
            <a:r>
              <a:rPr lang="en-US" dirty="0"/>
              <a:t> </a:t>
            </a:r>
            <a:r>
              <a:rPr lang="en-US" dirty="0" err="1"/>
              <a:t>deo</a:t>
            </a:r>
            <a:r>
              <a:rPr lang="en-US" dirty="0"/>
              <a:t> </a:t>
            </a:r>
            <a:r>
              <a:rPr lang="en-US" dirty="0" err="1"/>
              <a:t>daje</a:t>
            </a:r>
            <a:r>
              <a:rPr lang="en-US" dirty="0"/>
              <a:t> </a:t>
            </a:r>
            <a:r>
              <a:rPr lang="en-US" dirty="0" err="1"/>
              <a:t>ime</a:t>
            </a:r>
            <a:r>
              <a:rPr lang="en-US" dirty="0"/>
              <a:t> </a:t>
            </a:r>
            <a:r>
              <a:rPr lang="en-US" dirty="0" err="1"/>
              <a:t>klase</a:t>
            </a:r>
            <a:r>
              <a:rPr lang="en-US" dirty="0"/>
              <a:t> (</a:t>
            </a:r>
            <a:r>
              <a:rPr lang="en-US" dirty="0" err="1"/>
              <a:t>slično</a:t>
            </a:r>
            <a:r>
              <a:rPr lang="en-US" dirty="0"/>
              <a:t> </a:t>
            </a:r>
            <a:r>
              <a:rPr lang="en-US" dirty="0" err="1"/>
              <a:t>imenu</a:t>
            </a:r>
            <a:r>
              <a:rPr lang="en-US" dirty="0"/>
              <a:t> </a:t>
            </a:r>
            <a:r>
              <a:rPr lang="en-US" dirty="0" err="1"/>
              <a:t>tipa</a:t>
            </a:r>
            <a:r>
              <a:rPr lang="en-US" dirty="0"/>
              <a:t> </a:t>
            </a:r>
            <a:r>
              <a:rPr lang="en-US" dirty="0" err="1"/>
              <a:t>entiteta</a:t>
            </a:r>
            <a:r>
              <a:rPr lang="en-US" dirty="0"/>
              <a:t>); </a:t>
            </a:r>
            <a:r>
              <a:rPr lang="en-US" dirty="0" err="1"/>
              <a:t>srednji</a:t>
            </a:r>
            <a:r>
              <a:rPr lang="en-US" dirty="0"/>
              <a:t> </a:t>
            </a:r>
            <a:r>
              <a:rPr lang="en-US" dirty="0" err="1"/>
              <a:t>deo</a:t>
            </a:r>
            <a:r>
              <a:rPr lang="en-US" dirty="0"/>
              <a:t> </a:t>
            </a:r>
            <a:r>
              <a:rPr lang="en-US" dirty="0" err="1"/>
              <a:t>uključuje</a:t>
            </a:r>
            <a:r>
              <a:rPr lang="en-US" dirty="0"/>
              <a:t> </a:t>
            </a:r>
            <a:r>
              <a:rPr lang="en-US" dirty="0" err="1"/>
              <a:t>atribute</a:t>
            </a:r>
            <a:r>
              <a:rPr lang="en-US" dirty="0"/>
              <a:t>; a </a:t>
            </a:r>
            <a:r>
              <a:rPr lang="en-US" dirty="0" err="1"/>
              <a:t>poslednji</a:t>
            </a:r>
            <a:r>
              <a:rPr lang="en-US" dirty="0"/>
              <a:t> de</a:t>
            </a:r>
            <a:r>
              <a:rPr lang="sr-Latn-RS" dirty="0"/>
              <a:t>o</a:t>
            </a:r>
            <a:r>
              <a:rPr lang="en-US" dirty="0"/>
              <a:t> </a:t>
            </a:r>
            <a:r>
              <a:rPr lang="en-US" dirty="0" err="1"/>
              <a:t>obuhvata</a:t>
            </a:r>
            <a:r>
              <a:rPr lang="en-US" dirty="0"/>
              <a:t> </a:t>
            </a:r>
            <a:r>
              <a:rPr lang="en-US" dirty="0" err="1"/>
              <a:t>operacije</a:t>
            </a:r>
            <a:r>
              <a:rPr lang="en-US" dirty="0"/>
              <a:t> </a:t>
            </a:r>
            <a:r>
              <a:rPr lang="en-US" dirty="0" err="1"/>
              <a:t>koje</a:t>
            </a:r>
            <a:r>
              <a:rPr lang="en-US" dirty="0"/>
              <a:t> se </a:t>
            </a:r>
            <a:r>
              <a:rPr lang="en-US" dirty="0" err="1"/>
              <a:t>mogu</a:t>
            </a:r>
            <a:r>
              <a:rPr lang="en-US" dirty="0"/>
              <a:t> </a:t>
            </a:r>
            <a:r>
              <a:rPr lang="en-US" dirty="0" err="1"/>
              <a:t>primeniti</a:t>
            </a:r>
            <a:r>
              <a:rPr lang="en-US" dirty="0"/>
              <a:t> </a:t>
            </a:r>
            <a:r>
              <a:rPr lang="en-US" dirty="0" err="1"/>
              <a:t>na</a:t>
            </a:r>
            <a:r>
              <a:rPr lang="en-US" dirty="0"/>
              <a:t> </a:t>
            </a:r>
            <a:r>
              <a:rPr lang="en-US" dirty="0" err="1"/>
              <a:t>pojedinačne</a:t>
            </a:r>
            <a:r>
              <a:rPr lang="en-US" dirty="0"/>
              <a:t> </a:t>
            </a:r>
            <a:r>
              <a:rPr lang="en-US" dirty="0" err="1"/>
              <a:t>objekte</a:t>
            </a:r>
            <a:r>
              <a:rPr lang="en-US" dirty="0"/>
              <a:t> (</a:t>
            </a:r>
            <a:r>
              <a:rPr lang="en-US" dirty="0" err="1"/>
              <a:t>slično</a:t>
            </a:r>
            <a:r>
              <a:rPr lang="en-US" dirty="0"/>
              <a:t> </a:t>
            </a:r>
            <a:r>
              <a:rPr lang="en-US" dirty="0" err="1"/>
              <a:t>pojedinačnim</a:t>
            </a:r>
            <a:r>
              <a:rPr lang="en-US" dirty="0"/>
              <a:t> </a:t>
            </a:r>
            <a:r>
              <a:rPr lang="en-US" dirty="0" err="1"/>
              <a:t>entitetima</a:t>
            </a:r>
            <a:r>
              <a:rPr lang="en-US" dirty="0"/>
              <a:t> u </a:t>
            </a:r>
            <a:r>
              <a:rPr lang="en-US" dirty="0" err="1"/>
              <a:t>skupu</a:t>
            </a:r>
            <a:r>
              <a:rPr lang="en-US" dirty="0"/>
              <a:t> </a:t>
            </a:r>
            <a:r>
              <a:rPr lang="en-US" dirty="0" err="1"/>
              <a:t>entiteta</a:t>
            </a:r>
            <a:r>
              <a:rPr lang="en-US" dirty="0"/>
              <a:t>) </a:t>
            </a:r>
            <a:r>
              <a:rPr lang="en-US" dirty="0" err="1"/>
              <a:t>klase</a:t>
            </a:r>
            <a:r>
              <a:rPr lang="en-US" dirty="0"/>
              <a:t>. </a:t>
            </a:r>
            <a:r>
              <a:rPr lang="en-US" dirty="0" err="1"/>
              <a:t>Operacije</a:t>
            </a:r>
            <a:r>
              <a:rPr lang="en-US" dirty="0"/>
              <a:t> </a:t>
            </a:r>
            <a:r>
              <a:rPr lang="en-US" dirty="0" err="1"/>
              <a:t>nisu</a:t>
            </a:r>
            <a:r>
              <a:rPr lang="en-US" dirty="0"/>
              <a:t> </a:t>
            </a:r>
            <a:r>
              <a:rPr lang="en-US" dirty="0" err="1"/>
              <a:t>navedene</a:t>
            </a:r>
            <a:r>
              <a:rPr lang="en-US" dirty="0"/>
              <a:t> u ER </a:t>
            </a:r>
            <a:r>
              <a:rPr lang="en-US" dirty="0" err="1"/>
              <a:t>dijagramima</a:t>
            </a:r>
            <a:r>
              <a:rPr lang="en-US" dirty="0"/>
              <a:t>.</a:t>
            </a:r>
          </a:p>
        </p:txBody>
      </p:sp>
      <p:sp>
        <p:nvSpPr>
          <p:cNvPr id="5" name="Rectangle 4"/>
          <p:cNvSpPr/>
          <p:nvPr/>
        </p:nvSpPr>
        <p:spPr>
          <a:xfrm>
            <a:off x="652463" y="2765425"/>
            <a:ext cx="7921625" cy="923925"/>
          </a:xfrm>
          <a:prstGeom prst="rect">
            <a:avLst/>
          </a:prstGeom>
          <a:solidFill>
            <a:schemeClr val="accent2">
              <a:lumMod val="20000"/>
              <a:lumOff val="80000"/>
            </a:schemeClr>
          </a:solidFill>
        </p:spPr>
        <p:txBody>
          <a:bodyPr>
            <a:spAutoFit/>
          </a:bodyPr>
          <a:lstStyle/>
          <a:p>
            <a:pPr>
              <a:defRPr/>
            </a:pPr>
            <a:r>
              <a:rPr lang="en-US" dirty="0" err="1"/>
              <a:t>Složeni</a:t>
            </a:r>
            <a:r>
              <a:rPr lang="en-US" dirty="0"/>
              <a:t> </a:t>
            </a:r>
            <a:r>
              <a:rPr lang="en-US" dirty="0" err="1"/>
              <a:t>atribut</a:t>
            </a:r>
            <a:r>
              <a:rPr lang="en-US" dirty="0"/>
              <a:t> je </a:t>
            </a:r>
            <a:r>
              <a:rPr lang="en-US" dirty="0" err="1"/>
              <a:t>modeliran</a:t>
            </a:r>
            <a:r>
              <a:rPr lang="en-US" dirty="0"/>
              <a:t> </a:t>
            </a:r>
            <a:r>
              <a:rPr lang="en-US" dirty="0" err="1"/>
              <a:t>kao</a:t>
            </a:r>
            <a:r>
              <a:rPr lang="en-US" dirty="0"/>
              <a:t> </a:t>
            </a:r>
            <a:r>
              <a:rPr lang="en-US" dirty="0" err="1"/>
              <a:t>strukturirani</a:t>
            </a:r>
            <a:r>
              <a:rPr lang="en-US" dirty="0"/>
              <a:t> </a:t>
            </a:r>
            <a:r>
              <a:rPr lang="en-US" dirty="0" err="1"/>
              <a:t>domen</a:t>
            </a:r>
            <a:r>
              <a:rPr lang="en-US" dirty="0"/>
              <a:t>, </a:t>
            </a:r>
            <a:r>
              <a:rPr lang="en-US" dirty="0" err="1"/>
              <a:t>kao</a:t>
            </a:r>
            <a:r>
              <a:rPr lang="en-US" dirty="0"/>
              <a:t> </a:t>
            </a:r>
            <a:r>
              <a:rPr lang="en-US" dirty="0" err="1"/>
              <a:t>što</a:t>
            </a:r>
            <a:r>
              <a:rPr lang="en-US" dirty="0"/>
              <a:t> je </a:t>
            </a:r>
            <a:r>
              <a:rPr lang="en-US" dirty="0" err="1"/>
              <a:t>prikazano</a:t>
            </a:r>
            <a:r>
              <a:rPr lang="en-US" dirty="0"/>
              <a:t> </a:t>
            </a:r>
            <a:r>
              <a:rPr lang="en-US" dirty="0" err="1"/>
              <a:t>na</a:t>
            </a:r>
            <a:r>
              <a:rPr lang="en-US" dirty="0"/>
              <a:t> </a:t>
            </a:r>
            <a:r>
              <a:rPr lang="en-US" dirty="0" err="1"/>
              <a:t>atributu</a:t>
            </a:r>
            <a:r>
              <a:rPr lang="en-US" dirty="0"/>
              <a:t> Name u EMPLOYEE. </a:t>
            </a:r>
            <a:r>
              <a:rPr lang="en-US" dirty="0" err="1"/>
              <a:t>Višestruki</a:t>
            </a:r>
            <a:r>
              <a:rPr lang="en-US" dirty="0"/>
              <a:t> </a:t>
            </a:r>
            <a:r>
              <a:rPr lang="en-US" dirty="0" err="1"/>
              <a:t>atribut</a:t>
            </a:r>
            <a:r>
              <a:rPr lang="en-US" dirty="0"/>
              <a:t> </a:t>
            </a:r>
            <a:r>
              <a:rPr lang="en-US" dirty="0" err="1"/>
              <a:t>će</a:t>
            </a:r>
            <a:r>
              <a:rPr lang="en-US" dirty="0"/>
              <a:t> </a:t>
            </a:r>
            <a:r>
              <a:rPr lang="en-US" dirty="0" err="1"/>
              <a:t>uglavnom</a:t>
            </a:r>
            <a:r>
              <a:rPr lang="en-US" dirty="0"/>
              <a:t> </a:t>
            </a:r>
            <a:r>
              <a:rPr lang="en-US" dirty="0" err="1"/>
              <a:t>biti</a:t>
            </a:r>
            <a:r>
              <a:rPr lang="en-US" dirty="0"/>
              <a:t> </a:t>
            </a:r>
            <a:r>
              <a:rPr lang="en-US" dirty="0" err="1"/>
              <a:t>modelovan</a:t>
            </a:r>
            <a:r>
              <a:rPr lang="en-US" dirty="0"/>
              <a:t> </a:t>
            </a:r>
            <a:r>
              <a:rPr lang="en-US" dirty="0" err="1"/>
              <a:t>kao</a:t>
            </a:r>
            <a:r>
              <a:rPr lang="en-US" dirty="0"/>
              <a:t> </a:t>
            </a:r>
            <a:r>
              <a:rPr lang="en-US" dirty="0" err="1"/>
              <a:t>posebna</a:t>
            </a:r>
            <a:r>
              <a:rPr lang="en-US" dirty="0"/>
              <a:t> </a:t>
            </a:r>
            <a:r>
              <a:rPr lang="en-US" dirty="0" err="1"/>
              <a:t>klasa</a:t>
            </a:r>
            <a:r>
              <a:rPr lang="en-US" dirty="0"/>
              <a:t>, </a:t>
            </a:r>
            <a:r>
              <a:rPr lang="en-US" dirty="0" err="1"/>
              <a:t>kao</a:t>
            </a:r>
            <a:r>
              <a:rPr lang="en-US" dirty="0"/>
              <a:t> </a:t>
            </a:r>
            <a:r>
              <a:rPr lang="en-US" dirty="0" err="1"/>
              <a:t>što</a:t>
            </a:r>
            <a:r>
              <a:rPr lang="en-US" dirty="0"/>
              <a:t> je </a:t>
            </a:r>
            <a:r>
              <a:rPr lang="en-US" dirty="0" err="1"/>
              <a:t>ilustrovano</a:t>
            </a:r>
            <a:r>
              <a:rPr lang="en-US" dirty="0"/>
              <a:t> LOCATION </a:t>
            </a:r>
            <a:r>
              <a:rPr lang="en-US" dirty="0" err="1"/>
              <a:t>klasom</a:t>
            </a:r>
            <a:endParaRPr lang="en-US" dirty="0"/>
          </a:p>
        </p:txBody>
      </p:sp>
      <p:sp>
        <p:nvSpPr>
          <p:cNvPr id="6" name="Rectangle 5"/>
          <p:cNvSpPr/>
          <p:nvPr/>
        </p:nvSpPr>
        <p:spPr>
          <a:xfrm>
            <a:off x="593725" y="3857625"/>
            <a:ext cx="8039100" cy="1200150"/>
          </a:xfrm>
          <a:prstGeom prst="rect">
            <a:avLst/>
          </a:prstGeom>
          <a:solidFill>
            <a:schemeClr val="accent5">
              <a:lumMod val="20000"/>
              <a:lumOff val="80000"/>
            </a:schemeClr>
          </a:solidFill>
        </p:spPr>
        <p:txBody>
          <a:bodyPr>
            <a:spAutoFit/>
          </a:bodyPr>
          <a:lstStyle/>
          <a:p>
            <a:pPr>
              <a:defRPr/>
            </a:pPr>
            <a:r>
              <a:rPr lang="en-US" dirty="0" err="1"/>
              <a:t>Tipovi</a:t>
            </a:r>
            <a:r>
              <a:rPr lang="en-US" dirty="0"/>
              <a:t> </a:t>
            </a:r>
            <a:r>
              <a:rPr lang="en-US" dirty="0" err="1"/>
              <a:t>veza</a:t>
            </a:r>
            <a:r>
              <a:rPr lang="en-US" dirty="0"/>
              <a:t> se </a:t>
            </a:r>
            <a:r>
              <a:rPr lang="en-US" dirty="0" err="1"/>
              <a:t>nazivaju</a:t>
            </a:r>
            <a:r>
              <a:rPr lang="en-US" dirty="0"/>
              <a:t> </a:t>
            </a:r>
            <a:r>
              <a:rPr lang="en-US" dirty="0" err="1"/>
              <a:t>asocijacijama</a:t>
            </a:r>
            <a:r>
              <a:rPr lang="en-US" dirty="0"/>
              <a:t> u UML </a:t>
            </a:r>
            <a:r>
              <a:rPr lang="en-US" dirty="0" err="1"/>
              <a:t>terminologiji</a:t>
            </a:r>
            <a:r>
              <a:rPr lang="en-US" dirty="0"/>
              <a:t>, a instance </a:t>
            </a:r>
            <a:r>
              <a:rPr lang="en-US" dirty="0" err="1"/>
              <a:t>veze</a:t>
            </a:r>
            <a:r>
              <a:rPr lang="en-US" dirty="0"/>
              <a:t> se </a:t>
            </a:r>
            <a:r>
              <a:rPr lang="en-US" dirty="0" err="1"/>
              <a:t>nazivaju</a:t>
            </a:r>
            <a:r>
              <a:rPr lang="en-US" dirty="0"/>
              <a:t> </a:t>
            </a:r>
            <a:r>
              <a:rPr lang="en-US" dirty="0" err="1"/>
              <a:t>veze</a:t>
            </a:r>
            <a:r>
              <a:rPr lang="en-US" dirty="0"/>
              <a:t>. </a:t>
            </a:r>
            <a:r>
              <a:rPr lang="en-US" dirty="0" err="1"/>
              <a:t>Binarna</a:t>
            </a:r>
            <a:r>
              <a:rPr lang="en-US" dirty="0"/>
              <a:t> </a:t>
            </a:r>
            <a:r>
              <a:rPr lang="en-US" dirty="0" err="1"/>
              <a:t>asocijacija</a:t>
            </a:r>
            <a:r>
              <a:rPr lang="en-US" dirty="0"/>
              <a:t> (</a:t>
            </a:r>
            <a:r>
              <a:rPr lang="en-US" dirty="0" err="1"/>
              <a:t>binarni</a:t>
            </a:r>
            <a:r>
              <a:rPr lang="en-US" dirty="0"/>
              <a:t> tip </a:t>
            </a:r>
            <a:r>
              <a:rPr lang="en-US" dirty="0" err="1"/>
              <a:t>odnosa</a:t>
            </a:r>
            <a:r>
              <a:rPr lang="en-US" dirty="0"/>
              <a:t>) je </a:t>
            </a:r>
            <a:r>
              <a:rPr lang="en-US" dirty="0" err="1"/>
              <a:t>predstavljena</a:t>
            </a:r>
            <a:r>
              <a:rPr lang="en-US" dirty="0"/>
              <a:t> </a:t>
            </a:r>
            <a:r>
              <a:rPr lang="en-US" dirty="0" err="1"/>
              <a:t>kao</a:t>
            </a:r>
            <a:r>
              <a:rPr lang="en-US" dirty="0"/>
              <a:t> </a:t>
            </a:r>
            <a:r>
              <a:rPr lang="en-US" dirty="0" err="1"/>
              <a:t>linija</a:t>
            </a:r>
            <a:r>
              <a:rPr lang="en-US" dirty="0"/>
              <a:t> </a:t>
            </a:r>
            <a:r>
              <a:rPr lang="en-US" dirty="0" err="1"/>
              <a:t>koja</a:t>
            </a:r>
            <a:r>
              <a:rPr lang="en-US" dirty="0"/>
              <a:t> </a:t>
            </a:r>
            <a:r>
              <a:rPr lang="en-US" dirty="0" err="1"/>
              <a:t>povezuje</a:t>
            </a:r>
            <a:r>
              <a:rPr lang="en-US" dirty="0"/>
              <a:t> </a:t>
            </a:r>
            <a:r>
              <a:rPr lang="en-US" dirty="0" err="1"/>
              <a:t>klase</a:t>
            </a:r>
            <a:r>
              <a:rPr lang="en-US" dirty="0"/>
              <a:t> </a:t>
            </a:r>
            <a:r>
              <a:rPr lang="en-US" dirty="0" err="1"/>
              <a:t>koje</a:t>
            </a:r>
            <a:r>
              <a:rPr lang="en-US" dirty="0"/>
              <a:t> </a:t>
            </a:r>
            <a:r>
              <a:rPr lang="en-US" dirty="0" err="1"/>
              <a:t>učestvuju</a:t>
            </a:r>
            <a:r>
              <a:rPr lang="en-US" dirty="0"/>
              <a:t> (</a:t>
            </a:r>
            <a:r>
              <a:rPr lang="en-US" dirty="0" err="1"/>
              <a:t>tipovi</a:t>
            </a:r>
            <a:r>
              <a:rPr lang="en-US" dirty="0"/>
              <a:t> </a:t>
            </a:r>
            <a:r>
              <a:rPr lang="en-US" dirty="0" err="1"/>
              <a:t>entiteta</a:t>
            </a:r>
            <a:r>
              <a:rPr lang="en-US" dirty="0"/>
              <a:t>), </a:t>
            </a:r>
            <a:r>
              <a:rPr lang="en-US" dirty="0" err="1"/>
              <a:t>i</a:t>
            </a:r>
            <a:r>
              <a:rPr lang="en-US" dirty="0"/>
              <a:t> </a:t>
            </a:r>
            <a:r>
              <a:rPr lang="en-US" dirty="0" err="1"/>
              <a:t>može</a:t>
            </a:r>
            <a:r>
              <a:rPr lang="en-US" dirty="0"/>
              <a:t> </a:t>
            </a:r>
            <a:r>
              <a:rPr lang="en-US" dirty="0" err="1"/>
              <a:t>opciono</a:t>
            </a:r>
            <a:r>
              <a:rPr lang="en-US" dirty="0"/>
              <a:t> </a:t>
            </a:r>
            <a:r>
              <a:rPr lang="en-US" dirty="0" err="1"/>
              <a:t>imati</a:t>
            </a:r>
            <a:r>
              <a:rPr lang="en-US" dirty="0"/>
              <a:t> </a:t>
            </a:r>
            <a:r>
              <a:rPr lang="en-US" dirty="0" err="1"/>
              <a:t>ime</a:t>
            </a:r>
            <a:r>
              <a:rPr lang="en-US" dirty="0"/>
              <a:t>.</a:t>
            </a:r>
          </a:p>
        </p:txBody>
      </p:sp>
    </p:spTree>
  </p:cSld>
  <p:clrMapOvr>
    <a:masterClrMapping/>
  </p:clrMapOvr>
  <p:transition>
    <p:plus/>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8650" y="1289050"/>
            <a:ext cx="8147050" cy="4094163"/>
          </a:xfrm>
          <a:prstGeom prst="rect">
            <a:avLst/>
          </a:prstGeom>
          <a:solidFill>
            <a:schemeClr val="bg1">
              <a:lumMod val="85000"/>
            </a:schemeClr>
          </a:solidFill>
        </p:spPr>
        <p:txBody>
          <a:bodyPr>
            <a:spAutoFit/>
          </a:bodyPr>
          <a:lstStyle/>
          <a:p>
            <a:pPr>
              <a:buFont typeface="Wingdings" pitchFamily="2" charset="2"/>
              <a:buChar char="ü"/>
              <a:defRPr/>
            </a:pPr>
            <a:r>
              <a:rPr lang="vi-VN" sz="2000" dirty="0">
                <a:solidFill>
                  <a:srgbClr val="FF0000"/>
                </a:solidFill>
              </a:rPr>
              <a:t>Atribut veze, nazvan link atribut</a:t>
            </a:r>
            <a:r>
              <a:rPr lang="vi-VN" sz="2000" dirty="0"/>
              <a:t>, se postavlja se u okvir koji je povezan sa linijom asocijacije isprekidanom linijom. </a:t>
            </a:r>
            <a:endParaRPr lang="sr-Latn-RS" sz="2000" dirty="0"/>
          </a:p>
          <a:p>
            <a:pPr>
              <a:buFont typeface="Wingdings" pitchFamily="2" charset="2"/>
              <a:buChar char="ü"/>
              <a:defRPr/>
            </a:pPr>
            <a:r>
              <a:rPr lang="vi-VN" sz="2000" dirty="0">
                <a:solidFill>
                  <a:srgbClr val="FF0000"/>
                </a:solidFill>
              </a:rPr>
              <a:t>Oznaka (min, max) </a:t>
            </a:r>
            <a:r>
              <a:rPr lang="vi-VN" sz="2000" dirty="0"/>
              <a:t>se koristi za određivanje ograničenja relacije, koja se nazivaju višestrukost relacija (eng. multiplicities) u UML terminologiji. </a:t>
            </a:r>
            <a:endParaRPr lang="sr-Latn-RS" sz="2000" dirty="0"/>
          </a:p>
          <a:p>
            <a:pPr>
              <a:buFont typeface="Wingdings" pitchFamily="2" charset="2"/>
              <a:buChar char="ü"/>
              <a:defRPr/>
            </a:pPr>
            <a:r>
              <a:rPr lang="vi-VN" sz="2000" dirty="0"/>
              <a:t>Višestrukosti su navedene u obliku </a:t>
            </a:r>
            <a:r>
              <a:rPr lang="vi-VN" sz="2000" dirty="0">
                <a:solidFill>
                  <a:srgbClr val="FF0000"/>
                </a:solidFill>
              </a:rPr>
              <a:t>min..maks</a:t>
            </a:r>
            <a:r>
              <a:rPr lang="vi-VN" sz="2000" dirty="0"/>
              <a:t>, a zvezdica </a:t>
            </a:r>
            <a:r>
              <a:rPr lang="vi-VN" sz="2000" dirty="0">
                <a:solidFill>
                  <a:srgbClr val="FF0000"/>
                </a:solidFill>
              </a:rPr>
              <a:t>(*)</a:t>
            </a:r>
            <a:r>
              <a:rPr lang="vi-VN" sz="2000" dirty="0"/>
              <a:t> označava da ne postoji maksimalno ograničenje za učešće.</a:t>
            </a:r>
          </a:p>
          <a:p>
            <a:pPr>
              <a:buFont typeface="Wingdings" pitchFamily="2" charset="2"/>
              <a:buChar char="ü"/>
              <a:defRPr/>
            </a:pPr>
            <a:r>
              <a:rPr lang="vi-VN" sz="2000" dirty="0"/>
              <a:t>U UML-u, jedna zvezdica označava mnoštvo od 0 .. *, a jedan 1 označava mnoštvo od 1..1. </a:t>
            </a:r>
            <a:endParaRPr lang="sr-Latn-RS" sz="2000" dirty="0"/>
          </a:p>
          <a:p>
            <a:pPr>
              <a:buFont typeface="Wingdings" pitchFamily="2" charset="2"/>
              <a:buChar char="ü"/>
              <a:defRPr/>
            </a:pPr>
            <a:r>
              <a:rPr lang="vi-VN" sz="2000" dirty="0"/>
              <a:t>Rekurzivna veza se u UML-u naziva </a:t>
            </a:r>
            <a:r>
              <a:rPr lang="vi-VN" sz="2000" dirty="0">
                <a:solidFill>
                  <a:srgbClr val="FF0000"/>
                </a:solidFill>
              </a:rPr>
              <a:t>refleksivna asocijacija</a:t>
            </a:r>
            <a:r>
              <a:rPr lang="vi-VN" sz="2000" dirty="0"/>
              <a:t>, a imena uloga - kao i višestrukosti - se postavljaju na suprotnim krajevima asocijacije kada se uporede sa stavljanjem imena uloga. </a:t>
            </a:r>
            <a:endParaRPr lang="sr-Latn-RS" sz="2000" dirty="0"/>
          </a:p>
          <a:p>
            <a:pPr>
              <a:buFont typeface="Wingdings" pitchFamily="2" charset="2"/>
              <a:buChar char="ü"/>
              <a:defRPr/>
            </a:pPr>
            <a:r>
              <a:rPr lang="vi-VN" sz="2000" dirty="0"/>
              <a:t>U UML-u postoje dva tipa odnosa: </a:t>
            </a:r>
            <a:r>
              <a:rPr lang="vi-VN" sz="2000" dirty="0">
                <a:solidFill>
                  <a:srgbClr val="FF0000"/>
                </a:solidFill>
              </a:rPr>
              <a:t>asocijacija</a:t>
            </a:r>
            <a:r>
              <a:rPr lang="vi-VN" sz="2000" dirty="0"/>
              <a:t> i </a:t>
            </a:r>
            <a:r>
              <a:rPr lang="vi-VN" sz="2000" dirty="0">
                <a:solidFill>
                  <a:srgbClr val="FF0000"/>
                </a:solidFill>
              </a:rPr>
              <a:t>agregacija</a:t>
            </a:r>
            <a:r>
              <a:rPr lang="sr-Latn-RS" sz="2000" dirty="0"/>
              <a:t>.</a:t>
            </a:r>
            <a:endParaRPr lang="vi-VN" sz="2000" dirty="0"/>
          </a:p>
        </p:txBody>
      </p:sp>
    </p:spTree>
  </p:cSld>
  <p:clrMapOvr>
    <a:masterClrMapping/>
  </p:clrMapOvr>
  <p:transition>
    <p:plus/>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bwMode="auto">
          <a:xfrm>
            <a:off x="238125" y="384175"/>
            <a:ext cx="8455025" cy="7921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s-ES" smtClean="0"/>
              <a:t>Veza agregacija u UML dijagramima</a:t>
            </a:r>
            <a:endParaRPr lang="en-US" smtClean="0"/>
          </a:p>
        </p:txBody>
      </p:sp>
      <p:sp>
        <p:nvSpPr>
          <p:cNvPr id="3" name="Content Placeholder 2"/>
          <p:cNvSpPr>
            <a:spLocks noGrp="1"/>
          </p:cNvSpPr>
          <p:nvPr>
            <p:ph idx="1"/>
          </p:nvPr>
        </p:nvSpPr>
        <p:spPr>
          <a:xfrm>
            <a:off x="249238" y="1403350"/>
            <a:ext cx="8669337" cy="4652963"/>
          </a:xfrm>
        </p:spPr>
        <p:txBody>
          <a:bodyPr/>
          <a:lstStyle/>
          <a:p>
            <a:pPr marL="0" indent="0" eaLnBrk="1" hangingPunct="1">
              <a:buFont typeface="Arial" pitchFamily="34" charset="0"/>
              <a:buChar char="•"/>
              <a:defRPr/>
            </a:pPr>
            <a:r>
              <a:rPr lang="vi-VN" sz="2000" dirty="0" smtClean="0">
                <a:latin typeface="Calibri" pitchFamily="34" charset="0"/>
                <a:cs typeface="Calibri" pitchFamily="34" charset="0"/>
              </a:rPr>
              <a:t>Veza agregacija treba da predstavi odnos između celog objekta i njegovih sastavnih delova, i ima različitu shematsku notaciju.</a:t>
            </a:r>
            <a:endParaRPr lang="sr-Latn-RS" sz="2000" dirty="0" smtClean="0">
              <a:cs typeface="Calibri" pitchFamily="34" charset="0"/>
            </a:endParaRPr>
          </a:p>
          <a:p>
            <a:pPr marL="0" indent="0" eaLnBrk="1" hangingPunct="1">
              <a:buFont typeface="Arial" pitchFamily="34" charset="0"/>
              <a:buChar char="•"/>
              <a:defRPr/>
            </a:pPr>
            <a:r>
              <a:rPr lang="sr-Latn-RS" sz="2000" dirty="0" smtClean="0">
                <a:cs typeface="Calibri" pitchFamily="34" charset="0"/>
              </a:rPr>
              <a:t>A</a:t>
            </a:r>
            <a:r>
              <a:rPr lang="vi-VN" sz="2000" dirty="0" smtClean="0">
                <a:latin typeface="Calibri" pitchFamily="34" charset="0"/>
                <a:cs typeface="Calibri" pitchFamily="34" charset="0"/>
              </a:rPr>
              <a:t>gregacija i asocijacija nemaju različita strukturalna svojstva, a izbor o tome koji tip relacije treba koristi</a:t>
            </a:r>
            <a:r>
              <a:rPr lang="sr-Latn-RS" sz="2000" dirty="0" smtClean="0">
                <a:cs typeface="Calibri" pitchFamily="34" charset="0"/>
              </a:rPr>
              <a:t>ti</a:t>
            </a:r>
            <a:r>
              <a:rPr lang="vi-VN" sz="2000" dirty="0" smtClean="0">
                <a:latin typeface="Calibri" pitchFamily="34" charset="0"/>
                <a:cs typeface="Calibri" pitchFamily="34" charset="0"/>
              </a:rPr>
              <a:t> je donekle subjektivan. </a:t>
            </a:r>
            <a:endParaRPr lang="sr-Latn-RS" sz="2000" dirty="0" smtClean="0">
              <a:cs typeface="Calibri" pitchFamily="34" charset="0"/>
            </a:endParaRPr>
          </a:p>
          <a:p>
            <a:pPr marL="0" indent="0" eaLnBrk="1" hangingPunct="1">
              <a:buFont typeface="Arial" pitchFamily="34" charset="0"/>
              <a:buChar char="•"/>
              <a:defRPr/>
            </a:pPr>
            <a:r>
              <a:rPr lang="en-US" sz="2000" dirty="0" smtClean="0">
                <a:cs typeface="Calibri" pitchFamily="34" charset="0"/>
              </a:rPr>
              <a:t>U</a:t>
            </a:r>
            <a:r>
              <a:rPr lang="sr-Latn-RS" sz="2000" dirty="0" smtClean="0">
                <a:cs typeface="Calibri" pitchFamily="34" charset="0"/>
              </a:rPr>
              <a:t> </a:t>
            </a:r>
            <a:r>
              <a:rPr lang="vi-VN" sz="2000" dirty="0" smtClean="0">
                <a:latin typeface="Calibri" pitchFamily="34" charset="0"/>
                <a:cs typeface="Calibri" pitchFamily="34" charset="0"/>
              </a:rPr>
              <a:t>ER modelu, oba su predstavljena kao relacije. </a:t>
            </a:r>
            <a:endParaRPr lang="sr-Latn-RS" sz="2000" dirty="0" smtClean="0">
              <a:cs typeface="Calibri" pitchFamily="34" charset="0"/>
            </a:endParaRPr>
          </a:p>
          <a:p>
            <a:pPr marL="0" indent="0" eaLnBrk="1" hangingPunct="1">
              <a:buFont typeface="Arial" pitchFamily="34" charset="0"/>
              <a:buChar char="•"/>
              <a:defRPr/>
            </a:pPr>
            <a:r>
              <a:rPr lang="vi-VN" sz="2000" dirty="0" smtClean="0">
                <a:latin typeface="Calibri" pitchFamily="34" charset="0"/>
                <a:cs typeface="Calibri" pitchFamily="34" charset="0"/>
              </a:rPr>
              <a:t>UML takođe razlikuje </a:t>
            </a:r>
            <a:r>
              <a:rPr lang="vi-VN" sz="2000" dirty="0" smtClean="0">
                <a:solidFill>
                  <a:srgbClr val="FF0000"/>
                </a:solidFill>
                <a:latin typeface="Calibri" pitchFamily="34" charset="0"/>
                <a:cs typeface="Calibri" pitchFamily="34" charset="0"/>
              </a:rPr>
              <a:t>jednosmerne i dvosmerne asocijacije (ili agregacije). </a:t>
            </a:r>
            <a:r>
              <a:rPr lang="vi-VN" sz="2000" dirty="0" smtClean="0">
                <a:latin typeface="Calibri" pitchFamily="34" charset="0"/>
                <a:cs typeface="Calibri" pitchFamily="34" charset="0"/>
              </a:rPr>
              <a:t>U jednosmernom slučaju, linija koja povezuje klase se prikazuje sa strelicom da bi ukazala da je potreban samo jedan smer za pristupanje povezanim objektima. Ako nije prikazana nijedna strelica, pretpostavlja se dvosmerni slučaj, što je podrazumevajuća vrednost.</a:t>
            </a:r>
            <a:endParaRPr lang="sr-Latn-RS" sz="2000" dirty="0" smtClean="0">
              <a:cs typeface="Calibri" pitchFamily="34" charset="0"/>
            </a:endParaRPr>
          </a:p>
          <a:p>
            <a:pPr marL="0" indent="0" eaLnBrk="1" hangingPunct="1">
              <a:buFont typeface="Arial" pitchFamily="34" charset="0"/>
              <a:buChar char="•"/>
              <a:defRPr/>
            </a:pPr>
            <a:r>
              <a:rPr lang="vi-VN" sz="2000" dirty="0" smtClean="0">
                <a:latin typeface="Calibri" pitchFamily="34" charset="0"/>
                <a:cs typeface="Calibri" pitchFamily="34" charset="0"/>
              </a:rPr>
              <a:t>Osim toga, </a:t>
            </a:r>
            <a:r>
              <a:rPr lang="vi-VN" sz="2000" dirty="0" smtClean="0">
                <a:solidFill>
                  <a:srgbClr val="FF0000"/>
                </a:solidFill>
                <a:latin typeface="Calibri" pitchFamily="34" charset="0"/>
                <a:cs typeface="Calibri" pitchFamily="34" charset="0"/>
              </a:rPr>
              <a:t>instance veze mogu biti uređene.</a:t>
            </a:r>
            <a:r>
              <a:rPr lang="vi-VN" sz="2000" dirty="0" smtClean="0">
                <a:latin typeface="Calibri" pitchFamily="34" charset="0"/>
                <a:cs typeface="Calibri" pitchFamily="34" charset="0"/>
              </a:rPr>
              <a:t> </a:t>
            </a:r>
            <a:endParaRPr lang="sr-Latn-RS" sz="2000" dirty="0" smtClean="0">
              <a:cs typeface="Calibri" pitchFamily="34" charset="0"/>
            </a:endParaRPr>
          </a:p>
          <a:p>
            <a:pPr marL="0" indent="0" eaLnBrk="1" hangingPunct="1">
              <a:buFont typeface="Arial" pitchFamily="34" charset="0"/>
              <a:buChar char="•"/>
              <a:defRPr/>
            </a:pPr>
            <a:r>
              <a:rPr lang="en-US" sz="2000" dirty="0" err="1" smtClean="0"/>
              <a:t>Imena</a:t>
            </a:r>
            <a:r>
              <a:rPr lang="en-US" sz="2000" dirty="0" smtClean="0"/>
              <a:t> </a:t>
            </a:r>
            <a:r>
              <a:rPr lang="en-US" sz="2000" dirty="0" err="1" smtClean="0"/>
              <a:t>asocijacija</a:t>
            </a:r>
            <a:r>
              <a:rPr lang="en-US" sz="2000" dirty="0" smtClean="0"/>
              <a:t> (</a:t>
            </a:r>
            <a:r>
              <a:rPr lang="en-US" sz="2000" dirty="0" err="1" smtClean="0"/>
              <a:t>relacija</a:t>
            </a:r>
            <a:r>
              <a:rPr lang="en-US" sz="2000" dirty="0" smtClean="0"/>
              <a:t>) </a:t>
            </a:r>
            <a:r>
              <a:rPr lang="en-US" sz="2000" dirty="0" err="1" smtClean="0"/>
              <a:t>su</a:t>
            </a:r>
            <a:r>
              <a:rPr lang="en-US" sz="2000" dirty="0" smtClean="0"/>
              <a:t> </a:t>
            </a:r>
            <a:r>
              <a:rPr lang="en-US" sz="2000" dirty="0" err="1" smtClean="0"/>
              <a:t>opciona</a:t>
            </a:r>
            <a:r>
              <a:rPr lang="en-US" sz="2000" dirty="0" smtClean="0"/>
              <a:t> u UML-u, a </a:t>
            </a:r>
            <a:r>
              <a:rPr lang="en-US" sz="2000" dirty="0" err="1" smtClean="0"/>
              <a:t>atributi</a:t>
            </a:r>
            <a:r>
              <a:rPr lang="en-US" sz="2000" dirty="0" smtClean="0"/>
              <a:t> </a:t>
            </a:r>
            <a:r>
              <a:rPr lang="en-US" sz="2000" dirty="0" err="1" smtClean="0"/>
              <a:t>relacija</a:t>
            </a:r>
            <a:r>
              <a:rPr lang="en-US" sz="2000" dirty="0" smtClean="0"/>
              <a:t> se </a:t>
            </a:r>
            <a:r>
              <a:rPr lang="en-US" sz="2000" dirty="0" err="1" smtClean="0"/>
              <a:t>prikazuju</a:t>
            </a:r>
            <a:r>
              <a:rPr lang="en-US" sz="2000" dirty="0" smtClean="0"/>
              <a:t> </a:t>
            </a:r>
            <a:r>
              <a:rPr lang="en-US" sz="2000" dirty="0" err="1" smtClean="0"/>
              <a:t>uokvireno</a:t>
            </a:r>
            <a:r>
              <a:rPr lang="en-US" sz="2000" dirty="0" smtClean="0"/>
              <a:t> u </a:t>
            </a:r>
            <a:r>
              <a:rPr lang="en-US" sz="2000" dirty="0" err="1" smtClean="0"/>
              <a:t>pravougaoniku</a:t>
            </a:r>
            <a:r>
              <a:rPr lang="en-US" sz="2000" dirty="0" smtClean="0"/>
              <a:t> </a:t>
            </a:r>
            <a:r>
              <a:rPr lang="en-US" sz="2000" dirty="0" err="1" smtClean="0"/>
              <a:t>koji</a:t>
            </a:r>
            <a:r>
              <a:rPr lang="en-US" sz="2000" dirty="0" smtClean="0"/>
              <a:t> je </a:t>
            </a:r>
            <a:r>
              <a:rPr lang="en-US" sz="2000" dirty="0" err="1" smtClean="0"/>
              <a:t>priključen</a:t>
            </a:r>
            <a:r>
              <a:rPr lang="en-US" sz="2000" dirty="0" smtClean="0"/>
              <a:t> </a:t>
            </a:r>
            <a:r>
              <a:rPr lang="en-US" sz="2000" dirty="0" err="1" smtClean="0"/>
              <a:t>isprekidanom</a:t>
            </a:r>
            <a:r>
              <a:rPr lang="en-US" sz="2000" dirty="0" smtClean="0"/>
              <a:t> </a:t>
            </a:r>
            <a:r>
              <a:rPr lang="en-US" sz="2000" dirty="0" err="1" smtClean="0"/>
              <a:t>linijom</a:t>
            </a:r>
            <a:r>
              <a:rPr lang="en-US" sz="2000" dirty="0" smtClean="0"/>
              <a:t> </a:t>
            </a:r>
            <a:r>
              <a:rPr lang="en-US" sz="2000" dirty="0" err="1" smtClean="0"/>
              <a:t>na</a:t>
            </a:r>
            <a:r>
              <a:rPr lang="en-US" sz="2000" dirty="0" smtClean="0"/>
              <a:t> </a:t>
            </a:r>
            <a:r>
              <a:rPr lang="en-US" sz="2000" dirty="0" err="1" smtClean="0"/>
              <a:t>liniju</a:t>
            </a:r>
            <a:r>
              <a:rPr lang="en-US" sz="2000" dirty="0" smtClean="0"/>
              <a:t> </a:t>
            </a:r>
            <a:r>
              <a:rPr lang="en-US" sz="2000" dirty="0" err="1" smtClean="0"/>
              <a:t>koja</a:t>
            </a:r>
            <a:r>
              <a:rPr lang="en-US" sz="2000" dirty="0" smtClean="0"/>
              <a:t> </a:t>
            </a:r>
            <a:r>
              <a:rPr lang="en-US" sz="2000" dirty="0" err="1" smtClean="0"/>
              <a:t>predstavlja</a:t>
            </a:r>
            <a:r>
              <a:rPr lang="en-US" sz="2000" dirty="0" smtClean="0"/>
              <a:t> </a:t>
            </a:r>
            <a:r>
              <a:rPr lang="en-US" sz="2000" dirty="0" err="1" smtClean="0"/>
              <a:t>asocijaciju</a:t>
            </a:r>
            <a:r>
              <a:rPr lang="en-US" sz="2000" dirty="0" smtClean="0"/>
              <a:t> / </a:t>
            </a:r>
            <a:r>
              <a:rPr lang="en-US" sz="2000" dirty="0" err="1" smtClean="0"/>
              <a:t>agregaciju</a:t>
            </a:r>
            <a:r>
              <a:rPr lang="sr-Latn-RS" sz="2000" dirty="0" smtClean="0"/>
              <a:t>.</a:t>
            </a:r>
            <a:r>
              <a:rPr lang="en-US" sz="2000" dirty="0" smtClean="0"/>
              <a:t> </a:t>
            </a:r>
            <a:endParaRPr lang="en-US" sz="2000" dirty="0">
              <a:cs typeface="Calibri" pitchFamily="34" charset="0"/>
            </a:endParaRPr>
          </a:p>
        </p:txBody>
      </p:sp>
    </p:spTree>
  </p:cSld>
  <p:clrMapOvr>
    <a:masterClrMapping/>
  </p:clrMapOvr>
  <p:transition>
    <p:plus/>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758" y="1211345"/>
            <a:ext cx="8537679" cy="4595689"/>
          </a:xfrm>
        </p:spPr>
        <p:txBody>
          <a:bodyPr/>
          <a:lstStyle/>
          <a:p>
            <a:pPr marL="0" indent="0" eaLnBrk="1" hangingPunct="1">
              <a:buFont typeface="Wingdings" pitchFamily="2" charset="2"/>
              <a:buChar char="Ø"/>
              <a:defRPr/>
            </a:pPr>
            <a:r>
              <a:rPr lang="vi-VN" sz="2000" dirty="0" smtClean="0">
                <a:solidFill>
                  <a:srgbClr val="C00000"/>
                </a:solidFill>
                <a:latin typeface="Calibri" pitchFamily="34" charset="0"/>
                <a:cs typeface="Calibri" pitchFamily="34" charset="0"/>
              </a:rPr>
              <a:t>Operacije date u svakoj klasi su izvedene iz funkcionalnih zahteva aplikacije</a:t>
            </a:r>
            <a:r>
              <a:rPr lang="vi-VN" sz="2000" dirty="0" smtClean="0">
                <a:latin typeface="Calibri" pitchFamily="34" charset="0"/>
                <a:cs typeface="Calibri" pitchFamily="34" charset="0"/>
              </a:rPr>
              <a:t>. Dovoljno je navesti početne nazive operacija za logičke operacije za koje se očekuje da će se primenjivati na pojedinačne objekte klase. Kako se projekat unapređuje, dodaje se više detalja, kao što su tačne vrste argumenata (parametri) za svaku operaciju, kao i funkcionalni opis svake operacije. </a:t>
            </a:r>
            <a:endParaRPr lang="sr-Latn-RS" sz="2000" dirty="0" smtClean="0">
              <a:cs typeface="Calibri" pitchFamily="34" charset="0"/>
            </a:endParaRPr>
          </a:p>
          <a:p>
            <a:pPr marL="0" indent="0" eaLnBrk="1" hangingPunct="1">
              <a:buFont typeface="Wingdings" pitchFamily="2" charset="2"/>
              <a:buChar char="Ø"/>
              <a:defRPr/>
            </a:pPr>
            <a:r>
              <a:rPr lang="en-US" sz="2000" dirty="0" err="1" smtClean="0">
                <a:solidFill>
                  <a:srgbClr val="C00000"/>
                </a:solidFill>
                <a:cs typeface="Calibri" pitchFamily="34" charset="0"/>
              </a:rPr>
              <a:t>Slabi</a:t>
            </a:r>
            <a:r>
              <a:rPr lang="en-US" sz="2000" dirty="0" smtClean="0">
                <a:solidFill>
                  <a:srgbClr val="C00000"/>
                </a:solidFill>
                <a:cs typeface="Calibri" pitchFamily="34" charset="0"/>
              </a:rPr>
              <a:t> </a:t>
            </a:r>
            <a:r>
              <a:rPr lang="en-US" sz="2000" dirty="0" err="1" smtClean="0">
                <a:solidFill>
                  <a:srgbClr val="C00000"/>
                </a:solidFill>
                <a:cs typeface="Calibri" pitchFamily="34" charset="0"/>
              </a:rPr>
              <a:t>entiteti</a:t>
            </a:r>
            <a:r>
              <a:rPr lang="en-US" sz="2000" dirty="0" smtClean="0">
                <a:solidFill>
                  <a:srgbClr val="C00000"/>
                </a:solidFill>
                <a:cs typeface="Calibri" pitchFamily="34" charset="0"/>
              </a:rPr>
              <a:t> </a:t>
            </a:r>
            <a:r>
              <a:rPr lang="en-US" sz="2000" dirty="0" smtClean="0">
                <a:cs typeface="Calibri" pitchFamily="34" charset="0"/>
              </a:rPr>
              <a:t>se </a:t>
            </a:r>
            <a:r>
              <a:rPr lang="en-US" sz="2000" dirty="0" err="1" smtClean="0">
                <a:cs typeface="Calibri" pitchFamily="34" charset="0"/>
              </a:rPr>
              <a:t>mogu</a:t>
            </a:r>
            <a:r>
              <a:rPr lang="en-US" sz="2000" dirty="0" smtClean="0">
                <a:cs typeface="Calibri" pitchFamily="34" charset="0"/>
              </a:rPr>
              <a:t> </a:t>
            </a:r>
            <a:r>
              <a:rPr lang="en-US" sz="2000" dirty="0" err="1" smtClean="0">
                <a:cs typeface="Calibri" pitchFamily="34" charset="0"/>
              </a:rPr>
              <a:t>modelovati</a:t>
            </a:r>
            <a:r>
              <a:rPr lang="en-US" sz="2000" dirty="0" smtClean="0">
                <a:cs typeface="Calibri" pitchFamily="34" charset="0"/>
              </a:rPr>
              <a:t> </a:t>
            </a:r>
            <a:r>
              <a:rPr lang="en-US" sz="2000" dirty="0" err="1" smtClean="0">
                <a:cs typeface="Calibri" pitchFamily="34" charset="0"/>
              </a:rPr>
              <a:t>korišćenjem</a:t>
            </a:r>
            <a:r>
              <a:rPr lang="en-US" sz="2000" dirty="0" smtClean="0">
                <a:cs typeface="Calibri" pitchFamily="34" charset="0"/>
              </a:rPr>
              <a:t> </a:t>
            </a:r>
            <a:r>
              <a:rPr lang="en-US" sz="2000" dirty="0" err="1" smtClean="0">
                <a:cs typeface="Calibri" pitchFamily="34" charset="0"/>
              </a:rPr>
              <a:t>konstrukcije</a:t>
            </a:r>
            <a:r>
              <a:rPr lang="en-US" sz="2000" dirty="0" smtClean="0">
                <a:cs typeface="Calibri" pitchFamily="34" charset="0"/>
              </a:rPr>
              <a:t> </a:t>
            </a:r>
            <a:r>
              <a:rPr lang="en-US" sz="2000" dirty="0" err="1" smtClean="0">
                <a:cs typeface="Calibri" pitchFamily="34" charset="0"/>
              </a:rPr>
              <a:t>koja</a:t>
            </a:r>
            <a:r>
              <a:rPr lang="en-US" sz="2000" dirty="0" smtClean="0">
                <a:cs typeface="Calibri" pitchFamily="34" charset="0"/>
              </a:rPr>
              <a:t> se </a:t>
            </a:r>
            <a:r>
              <a:rPr lang="en-US" sz="2000" dirty="0" err="1" smtClean="0">
                <a:cs typeface="Calibri" pitchFamily="34" charset="0"/>
              </a:rPr>
              <a:t>zove</a:t>
            </a:r>
            <a:r>
              <a:rPr lang="en-US" sz="2000" dirty="0" smtClean="0">
                <a:cs typeface="Calibri" pitchFamily="34" charset="0"/>
              </a:rPr>
              <a:t> </a:t>
            </a:r>
            <a:r>
              <a:rPr lang="en-US" sz="2000" dirty="0" err="1" smtClean="0">
                <a:cs typeface="Calibri" pitchFamily="34" charset="0"/>
              </a:rPr>
              <a:t>kvalifikovana</a:t>
            </a:r>
            <a:r>
              <a:rPr lang="en-US" sz="2000" dirty="0" smtClean="0">
                <a:cs typeface="Calibri" pitchFamily="34" charset="0"/>
              </a:rPr>
              <a:t> </a:t>
            </a:r>
            <a:r>
              <a:rPr lang="en-US" sz="2000" dirty="0" err="1" smtClean="0">
                <a:cs typeface="Calibri" pitchFamily="34" charset="0"/>
              </a:rPr>
              <a:t>asocijacija</a:t>
            </a:r>
            <a:r>
              <a:rPr lang="en-US" sz="2000" dirty="0" smtClean="0">
                <a:cs typeface="Calibri" pitchFamily="34" charset="0"/>
              </a:rPr>
              <a:t> (</a:t>
            </a:r>
            <a:r>
              <a:rPr lang="en-US" sz="2000" dirty="0" err="1" smtClean="0">
                <a:cs typeface="Calibri" pitchFamily="34" charset="0"/>
              </a:rPr>
              <a:t>ili</a:t>
            </a:r>
            <a:r>
              <a:rPr lang="en-US" sz="2000" dirty="0" smtClean="0">
                <a:cs typeface="Calibri" pitchFamily="34" charset="0"/>
              </a:rPr>
              <a:t> </a:t>
            </a:r>
            <a:r>
              <a:rPr lang="en-US" sz="2000" dirty="0" err="1" smtClean="0">
                <a:cs typeface="Calibri" pitchFamily="34" charset="0"/>
              </a:rPr>
              <a:t>kvalifikovana</a:t>
            </a:r>
            <a:r>
              <a:rPr lang="en-US" sz="2000" dirty="0" smtClean="0">
                <a:cs typeface="Calibri" pitchFamily="34" charset="0"/>
              </a:rPr>
              <a:t> </a:t>
            </a:r>
            <a:r>
              <a:rPr lang="en-US" sz="2000" dirty="0" err="1" smtClean="0">
                <a:cs typeface="Calibri" pitchFamily="34" charset="0"/>
              </a:rPr>
              <a:t>agregacija</a:t>
            </a:r>
            <a:r>
              <a:rPr lang="en-US" sz="2000" dirty="0" smtClean="0">
                <a:cs typeface="Calibri" pitchFamily="34" charset="0"/>
              </a:rPr>
              <a:t>) u UML-u; </a:t>
            </a:r>
            <a:r>
              <a:rPr lang="en-US" sz="2000" dirty="0" err="1" smtClean="0">
                <a:cs typeface="Calibri" pitchFamily="34" charset="0"/>
              </a:rPr>
              <a:t>ovo</a:t>
            </a:r>
            <a:r>
              <a:rPr lang="en-US" sz="2000" dirty="0" smtClean="0">
                <a:cs typeface="Calibri" pitchFamily="34" charset="0"/>
              </a:rPr>
              <a:t> </a:t>
            </a:r>
            <a:r>
              <a:rPr lang="en-US" sz="2000" dirty="0" err="1" smtClean="0">
                <a:cs typeface="Calibri" pitchFamily="34" charset="0"/>
              </a:rPr>
              <a:t>može</a:t>
            </a:r>
            <a:r>
              <a:rPr lang="en-US" sz="2000" dirty="0" smtClean="0">
                <a:cs typeface="Calibri" pitchFamily="34" charset="0"/>
              </a:rPr>
              <a:t> </a:t>
            </a:r>
            <a:r>
              <a:rPr lang="en-US" sz="2000" dirty="0" err="1" smtClean="0">
                <a:cs typeface="Calibri" pitchFamily="34" charset="0"/>
              </a:rPr>
              <a:t>predstavljati</a:t>
            </a:r>
            <a:r>
              <a:rPr lang="en-US" sz="2000" dirty="0" smtClean="0">
                <a:cs typeface="Calibri" pitchFamily="34" charset="0"/>
              </a:rPr>
              <a:t> </a:t>
            </a:r>
            <a:r>
              <a:rPr lang="en-US" sz="2000" dirty="0" err="1" smtClean="0">
                <a:cs typeface="Calibri" pitchFamily="34" charset="0"/>
              </a:rPr>
              <a:t>i</a:t>
            </a:r>
            <a:r>
              <a:rPr lang="en-US" sz="2000" dirty="0" smtClean="0">
                <a:cs typeface="Calibri" pitchFamily="34" charset="0"/>
              </a:rPr>
              <a:t> </a:t>
            </a:r>
            <a:r>
              <a:rPr lang="en-US" sz="2000" dirty="0" err="1" smtClean="0">
                <a:cs typeface="Calibri" pitchFamily="34" charset="0"/>
              </a:rPr>
              <a:t>identifikacionu</a:t>
            </a:r>
            <a:r>
              <a:rPr lang="en-US" sz="2000" dirty="0" smtClean="0">
                <a:cs typeface="Calibri" pitchFamily="34" charset="0"/>
              </a:rPr>
              <a:t> </a:t>
            </a:r>
            <a:r>
              <a:rPr lang="en-US" sz="2000" dirty="0" err="1" smtClean="0">
                <a:cs typeface="Calibri" pitchFamily="34" charset="0"/>
              </a:rPr>
              <a:t>relaciju</a:t>
            </a:r>
            <a:r>
              <a:rPr lang="en-US" sz="2000" dirty="0" smtClean="0">
                <a:cs typeface="Calibri" pitchFamily="34" charset="0"/>
              </a:rPr>
              <a:t> </a:t>
            </a:r>
            <a:r>
              <a:rPr lang="en-US" sz="2000" dirty="0" err="1" smtClean="0">
                <a:cs typeface="Calibri" pitchFamily="34" charset="0"/>
              </a:rPr>
              <a:t>i</a:t>
            </a:r>
            <a:r>
              <a:rPr lang="en-US" sz="2000" dirty="0" smtClean="0">
                <a:cs typeface="Calibri" pitchFamily="34" charset="0"/>
              </a:rPr>
              <a:t> </a:t>
            </a:r>
            <a:r>
              <a:rPr lang="en-US" sz="2000" dirty="0" err="1" smtClean="0">
                <a:cs typeface="Calibri" pitchFamily="34" charset="0"/>
              </a:rPr>
              <a:t>parcijalni</a:t>
            </a:r>
            <a:r>
              <a:rPr lang="en-US" sz="2000" dirty="0" smtClean="0">
                <a:cs typeface="Calibri" pitchFamily="34" charset="0"/>
              </a:rPr>
              <a:t> </a:t>
            </a:r>
            <a:r>
              <a:rPr lang="en-US" sz="2000" dirty="0" err="1" smtClean="0">
                <a:cs typeface="Calibri" pitchFamily="34" charset="0"/>
              </a:rPr>
              <a:t>ključ</a:t>
            </a:r>
            <a:r>
              <a:rPr lang="en-US" sz="2000" dirty="0" smtClean="0">
                <a:cs typeface="Calibri" pitchFamily="34" charset="0"/>
              </a:rPr>
              <a:t>, </a:t>
            </a:r>
            <a:r>
              <a:rPr lang="en-US" sz="2000" dirty="0" err="1" smtClean="0">
                <a:cs typeface="Calibri" pitchFamily="34" charset="0"/>
              </a:rPr>
              <a:t>koji</a:t>
            </a:r>
            <a:r>
              <a:rPr lang="en-US" sz="2000" dirty="0" smtClean="0">
                <a:cs typeface="Calibri" pitchFamily="34" charset="0"/>
              </a:rPr>
              <a:t> se </a:t>
            </a:r>
            <a:r>
              <a:rPr lang="en-US" sz="2000" dirty="0" err="1" smtClean="0">
                <a:cs typeface="Calibri" pitchFamily="34" charset="0"/>
              </a:rPr>
              <a:t>nalazi</a:t>
            </a:r>
            <a:r>
              <a:rPr lang="en-US" sz="2000" dirty="0" smtClean="0">
                <a:cs typeface="Calibri" pitchFamily="34" charset="0"/>
              </a:rPr>
              <a:t> u </a:t>
            </a:r>
            <a:r>
              <a:rPr lang="en-US" sz="2000" dirty="0" err="1" smtClean="0">
                <a:cs typeface="Calibri" pitchFamily="34" charset="0"/>
              </a:rPr>
              <a:t>pravougaoniku</a:t>
            </a:r>
            <a:r>
              <a:rPr lang="en-US" sz="2000" dirty="0" smtClean="0">
                <a:cs typeface="Calibri" pitchFamily="34" charset="0"/>
              </a:rPr>
              <a:t> </a:t>
            </a:r>
            <a:r>
              <a:rPr lang="en-US" sz="2000" dirty="0" err="1" smtClean="0">
                <a:cs typeface="Calibri" pitchFamily="34" charset="0"/>
              </a:rPr>
              <a:t>koji</a:t>
            </a:r>
            <a:r>
              <a:rPr lang="en-US" sz="2000" dirty="0" smtClean="0">
                <a:cs typeface="Calibri" pitchFamily="34" charset="0"/>
              </a:rPr>
              <a:t> je </a:t>
            </a:r>
            <a:r>
              <a:rPr lang="en-US" sz="2000" dirty="0" err="1" smtClean="0">
                <a:cs typeface="Calibri" pitchFamily="34" charset="0"/>
              </a:rPr>
              <a:t>pridružen</a:t>
            </a:r>
            <a:r>
              <a:rPr lang="en-US" sz="2000" dirty="0" smtClean="0">
                <a:cs typeface="Calibri" pitchFamily="34" charset="0"/>
              </a:rPr>
              <a:t> </a:t>
            </a:r>
            <a:r>
              <a:rPr lang="en-US" sz="2000" dirty="0" err="1" smtClean="0">
                <a:cs typeface="Calibri" pitchFamily="34" charset="0"/>
              </a:rPr>
              <a:t>vlasničkoj</a:t>
            </a:r>
            <a:r>
              <a:rPr lang="en-US" sz="2000" dirty="0" smtClean="0">
                <a:cs typeface="Calibri" pitchFamily="34" charset="0"/>
              </a:rPr>
              <a:t> </a:t>
            </a:r>
            <a:r>
              <a:rPr lang="en-US" sz="2000" dirty="0" err="1" smtClean="0">
                <a:cs typeface="Calibri" pitchFamily="34" charset="0"/>
              </a:rPr>
              <a:t>klasi</a:t>
            </a:r>
            <a:r>
              <a:rPr lang="en-US" sz="2000" dirty="0" smtClean="0">
                <a:cs typeface="Calibri" pitchFamily="34" charset="0"/>
              </a:rPr>
              <a:t>.</a:t>
            </a:r>
            <a:endParaRPr lang="sr-Latn-RS" sz="2000" dirty="0" smtClean="0">
              <a:cs typeface="Calibri" pitchFamily="34" charset="0"/>
            </a:endParaRPr>
          </a:p>
          <a:p>
            <a:pPr marL="0" indent="0" eaLnBrk="1" hangingPunct="1">
              <a:buFont typeface="Wingdings" pitchFamily="2" charset="2"/>
              <a:buChar char="Ø"/>
              <a:defRPr/>
            </a:pPr>
            <a:r>
              <a:rPr lang="en-US" sz="2000" dirty="0" err="1" smtClean="0">
                <a:solidFill>
                  <a:srgbClr val="C00000"/>
                </a:solidFill>
                <a:cs typeface="Calibri" pitchFamily="34" charset="0"/>
              </a:rPr>
              <a:t>Delimični</a:t>
            </a:r>
            <a:r>
              <a:rPr lang="en-US" sz="2000" dirty="0" smtClean="0">
                <a:solidFill>
                  <a:srgbClr val="C00000"/>
                </a:solidFill>
                <a:cs typeface="Calibri" pitchFamily="34" charset="0"/>
              </a:rPr>
              <a:t> </a:t>
            </a:r>
            <a:r>
              <a:rPr lang="en-US" sz="2000" dirty="0" err="1" smtClean="0">
                <a:solidFill>
                  <a:srgbClr val="C00000"/>
                </a:solidFill>
                <a:cs typeface="Calibri" pitchFamily="34" charset="0"/>
              </a:rPr>
              <a:t>ključ</a:t>
            </a:r>
            <a:r>
              <a:rPr lang="en-US" sz="2000" dirty="0" smtClean="0">
                <a:solidFill>
                  <a:srgbClr val="C00000"/>
                </a:solidFill>
                <a:cs typeface="Calibri" pitchFamily="34" charset="0"/>
              </a:rPr>
              <a:t> </a:t>
            </a:r>
            <a:r>
              <a:rPr lang="en-US" sz="2000" b="1" dirty="0" err="1" smtClean="0">
                <a:cs typeface="Calibri" pitchFamily="34" charset="0"/>
              </a:rPr>
              <a:t>Dependent_name</a:t>
            </a:r>
            <a:r>
              <a:rPr lang="en-US" sz="2000" dirty="0" smtClean="0">
                <a:cs typeface="Calibri" pitchFamily="34" charset="0"/>
              </a:rPr>
              <a:t> </a:t>
            </a:r>
            <a:r>
              <a:rPr lang="en-US" sz="2000" dirty="0" err="1" smtClean="0">
                <a:cs typeface="Calibri" pitchFamily="34" charset="0"/>
              </a:rPr>
              <a:t>naziva</a:t>
            </a:r>
            <a:r>
              <a:rPr lang="en-US" sz="2000" dirty="0" smtClean="0">
                <a:cs typeface="Calibri" pitchFamily="34" charset="0"/>
              </a:rPr>
              <a:t> se </a:t>
            </a:r>
            <a:r>
              <a:rPr lang="en-US" sz="2000" dirty="0" err="1" smtClean="0">
                <a:cs typeface="Calibri" pitchFamily="34" charset="0"/>
              </a:rPr>
              <a:t>diskriminator</a:t>
            </a:r>
            <a:r>
              <a:rPr lang="en-US" sz="2000" dirty="0" smtClean="0">
                <a:cs typeface="Calibri" pitchFamily="34" charset="0"/>
              </a:rPr>
              <a:t> u UML </a:t>
            </a:r>
            <a:r>
              <a:rPr lang="en-US" sz="2000" dirty="0" err="1" smtClean="0">
                <a:cs typeface="Calibri" pitchFamily="34" charset="0"/>
              </a:rPr>
              <a:t>terminologiji</a:t>
            </a:r>
            <a:r>
              <a:rPr lang="en-US" sz="2000" dirty="0" smtClean="0">
                <a:cs typeface="Calibri" pitchFamily="34" charset="0"/>
              </a:rPr>
              <a:t>, </a:t>
            </a:r>
            <a:r>
              <a:rPr lang="en-US" sz="2000" dirty="0" err="1" smtClean="0">
                <a:cs typeface="Calibri" pitchFamily="34" charset="0"/>
              </a:rPr>
              <a:t>pošto</a:t>
            </a:r>
            <a:r>
              <a:rPr lang="en-US" sz="2000" dirty="0" smtClean="0">
                <a:cs typeface="Calibri" pitchFamily="34" charset="0"/>
              </a:rPr>
              <a:t> </a:t>
            </a:r>
            <a:r>
              <a:rPr lang="en-US" sz="2000" dirty="0" err="1" smtClean="0">
                <a:cs typeface="Calibri" pitchFamily="34" charset="0"/>
              </a:rPr>
              <a:t>njegova</a:t>
            </a:r>
            <a:r>
              <a:rPr lang="en-US" sz="2000" dirty="0" smtClean="0">
                <a:cs typeface="Calibri" pitchFamily="34" charset="0"/>
              </a:rPr>
              <a:t> </a:t>
            </a:r>
            <a:r>
              <a:rPr lang="en-US" sz="2000" dirty="0" err="1" smtClean="0">
                <a:cs typeface="Calibri" pitchFamily="34" charset="0"/>
              </a:rPr>
              <a:t>vrednost</a:t>
            </a:r>
            <a:r>
              <a:rPr lang="en-US" sz="2000" dirty="0" smtClean="0">
                <a:cs typeface="Calibri" pitchFamily="34" charset="0"/>
              </a:rPr>
              <a:t> </a:t>
            </a:r>
            <a:r>
              <a:rPr lang="en-US" sz="2000" dirty="0" err="1" smtClean="0">
                <a:cs typeface="Calibri" pitchFamily="34" charset="0"/>
              </a:rPr>
              <a:t>razlikuje</a:t>
            </a:r>
            <a:r>
              <a:rPr lang="en-US" sz="2000" dirty="0" smtClean="0">
                <a:cs typeface="Calibri" pitchFamily="34" charset="0"/>
              </a:rPr>
              <a:t> </a:t>
            </a:r>
            <a:r>
              <a:rPr lang="en-US" sz="2000" dirty="0" err="1" smtClean="0">
                <a:cs typeface="Calibri" pitchFamily="34" charset="0"/>
              </a:rPr>
              <a:t>objekte</a:t>
            </a:r>
            <a:r>
              <a:rPr lang="en-US" sz="2000" dirty="0" smtClean="0">
                <a:cs typeface="Calibri" pitchFamily="34" charset="0"/>
              </a:rPr>
              <a:t> </a:t>
            </a:r>
            <a:r>
              <a:rPr lang="en-US" sz="2000" dirty="0" err="1" smtClean="0">
                <a:cs typeface="Calibri" pitchFamily="34" charset="0"/>
              </a:rPr>
              <a:t>pridružene</a:t>
            </a:r>
            <a:r>
              <a:rPr lang="en-US" sz="2000" dirty="0" smtClean="0">
                <a:cs typeface="Calibri" pitchFamily="34" charset="0"/>
              </a:rPr>
              <a:t> (</a:t>
            </a:r>
            <a:r>
              <a:rPr lang="en-US" sz="2000" dirty="0" err="1" smtClean="0">
                <a:cs typeface="Calibri" pitchFamily="34" charset="0"/>
              </a:rPr>
              <a:t>povezane</a:t>
            </a:r>
            <a:r>
              <a:rPr lang="en-US" sz="2000" dirty="0" smtClean="0">
                <a:cs typeface="Calibri" pitchFamily="34" charset="0"/>
              </a:rPr>
              <a:t> </a:t>
            </a:r>
            <a:r>
              <a:rPr lang="en-US" sz="2000" dirty="0" err="1" smtClean="0">
                <a:cs typeface="Calibri" pitchFamily="34" charset="0"/>
              </a:rPr>
              <a:t>sa</a:t>
            </a:r>
            <a:r>
              <a:rPr lang="en-US" sz="2000" dirty="0" smtClean="0">
                <a:cs typeface="Calibri" pitchFamily="34" charset="0"/>
              </a:rPr>
              <a:t>) </a:t>
            </a:r>
            <a:r>
              <a:rPr lang="en-US" sz="2000" dirty="0" err="1" smtClean="0">
                <a:cs typeface="Calibri" pitchFamily="34" charset="0"/>
              </a:rPr>
              <a:t>sa</a:t>
            </a:r>
            <a:r>
              <a:rPr lang="en-US" sz="2000" dirty="0" smtClean="0">
                <a:cs typeface="Calibri" pitchFamily="34" charset="0"/>
              </a:rPr>
              <a:t> </a:t>
            </a:r>
            <a:r>
              <a:rPr lang="en-US" sz="2000" dirty="0" err="1" smtClean="0">
                <a:cs typeface="Calibri" pitchFamily="34" charset="0"/>
              </a:rPr>
              <a:t>istim</a:t>
            </a:r>
            <a:r>
              <a:rPr lang="en-US" sz="2000" dirty="0" smtClean="0">
                <a:cs typeface="Calibri" pitchFamily="34" charset="0"/>
              </a:rPr>
              <a:t> </a:t>
            </a:r>
            <a:r>
              <a:rPr lang="en-US" sz="2000" dirty="0" err="1" smtClean="0">
                <a:cs typeface="Calibri" pitchFamily="34" charset="0"/>
              </a:rPr>
              <a:t>zaposlenim</a:t>
            </a:r>
            <a:r>
              <a:rPr lang="en-US" sz="2000" dirty="0" smtClean="0">
                <a:cs typeface="Calibri" pitchFamily="34" charset="0"/>
              </a:rPr>
              <a:t>. </a:t>
            </a:r>
            <a:endParaRPr lang="sr-Latn-RS" sz="2000" dirty="0" smtClean="0">
              <a:cs typeface="Calibri" pitchFamily="34" charset="0"/>
            </a:endParaRPr>
          </a:p>
          <a:p>
            <a:pPr marL="0" indent="0" eaLnBrk="1" hangingPunct="1">
              <a:buFont typeface="Wingdings" pitchFamily="2" charset="2"/>
              <a:buChar char="Ø"/>
              <a:defRPr/>
            </a:pPr>
            <a:r>
              <a:rPr lang="en-US" sz="2000" dirty="0" err="1" smtClean="0">
                <a:cs typeface="Calibri" pitchFamily="34" charset="0"/>
              </a:rPr>
              <a:t>Kvalifikovana</a:t>
            </a:r>
            <a:r>
              <a:rPr lang="en-US" sz="2000" dirty="0" smtClean="0">
                <a:cs typeface="Calibri" pitchFamily="34" charset="0"/>
              </a:rPr>
              <a:t> </a:t>
            </a:r>
            <a:r>
              <a:rPr lang="en-US" sz="2000" dirty="0" err="1" smtClean="0">
                <a:cs typeface="Calibri" pitchFamily="34" charset="0"/>
              </a:rPr>
              <a:t>udruženja</a:t>
            </a:r>
            <a:r>
              <a:rPr lang="en-US" sz="2000" dirty="0" smtClean="0">
                <a:cs typeface="Calibri" pitchFamily="34" charset="0"/>
              </a:rPr>
              <a:t> </a:t>
            </a:r>
            <a:r>
              <a:rPr lang="en-US" sz="2000" dirty="0" err="1" smtClean="0">
                <a:cs typeface="Calibri" pitchFamily="34" charset="0"/>
              </a:rPr>
              <a:t>nisu</a:t>
            </a:r>
            <a:r>
              <a:rPr lang="en-US" sz="2000" dirty="0" smtClean="0">
                <a:cs typeface="Calibri" pitchFamily="34" charset="0"/>
              </a:rPr>
              <a:t> </a:t>
            </a:r>
            <a:r>
              <a:rPr lang="en-US" sz="2000" dirty="0" err="1" smtClean="0">
                <a:cs typeface="Calibri" pitchFamily="34" charset="0"/>
              </a:rPr>
              <a:t>ograničena</a:t>
            </a:r>
            <a:r>
              <a:rPr lang="en-US" sz="2000" dirty="0" smtClean="0">
                <a:cs typeface="Calibri" pitchFamily="34" charset="0"/>
              </a:rPr>
              <a:t> </a:t>
            </a:r>
            <a:r>
              <a:rPr lang="en-US" sz="2000" dirty="0" err="1" smtClean="0">
                <a:cs typeface="Calibri" pitchFamily="34" charset="0"/>
              </a:rPr>
              <a:t>na</a:t>
            </a:r>
            <a:r>
              <a:rPr lang="en-US" sz="2000" dirty="0" smtClean="0">
                <a:cs typeface="Calibri" pitchFamily="34" charset="0"/>
              </a:rPr>
              <a:t> </a:t>
            </a:r>
            <a:r>
              <a:rPr lang="en-US" sz="2000" dirty="0" err="1" smtClean="0">
                <a:cs typeface="Calibri" pitchFamily="34" charset="0"/>
              </a:rPr>
              <a:t>modeliranje</a:t>
            </a:r>
            <a:r>
              <a:rPr lang="en-US" sz="2000" dirty="0" smtClean="0">
                <a:cs typeface="Calibri" pitchFamily="34" charset="0"/>
              </a:rPr>
              <a:t> </a:t>
            </a:r>
            <a:r>
              <a:rPr lang="en-US" sz="2000" dirty="0" err="1" smtClean="0">
                <a:cs typeface="Calibri" pitchFamily="34" charset="0"/>
              </a:rPr>
              <a:t>slabih</a:t>
            </a:r>
            <a:r>
              <a:rPr lang="en-US" sz="2000" dirty="0" smtClean="0">
                <a:cs typeface="Calibri" pitchFamily="34" charset="0"/>
              </a:rPr>
              <a:t> </a:t>
            </a:r>
            <a:r>
              <a:rPr lang="en-US" sz="2000" dirty="0" err="1" smtClean="0">
                <a:cs typeface="Calibri" pitchFamily="34" charset="0"/>
              </a:rPr>
              <a:t>entiteta</a:t>
            </a:r>
            <a:r>
              <a:rPr lang="en-US" sz="2000" dirty="0" smtClean="0">
                <a:cs typeface="Calibri" pitchFamily="34" charset="0"/>
              </a:rPr>
              <a:t>, </a:t>
            </a:r>
            <a:r>
              <a:rPr lang="en-US" sz="2000" dirty="0" err="1" smtClean="0">
                <a:cs typeface="Calibri" pitchFamily="34" charset="0"/>
              </a:rPr>
              <a:t>i</a:t>
            </a:r>
            <a:r>
              <a:rPr lang="en-US" sz="2000" dirty="0" smtClean="0">
                <a:cs typeface="Calibri" pitchFamily="34" charset="0"/>
              </a:rPr>
              <a:t> </a:t>
            </a:r>
            <a:r>
              <a:rPr lang="en-US" sz="2000" dirty="0" err="1" smtClean="0">
                <a:cs typeface="Calibri" pitchFamily="34" charset="0"/>
              </a:rPr>
              <a:t>mogu</a:t>
            </a:r>
            <a:r>
              <a:rPr lang="en-US" sz="2000" dirty="0" smtClean="0">
                <a:cs typeface="Calibri" pitchFamily="34" charset="0"/>
              </a:rPr>
              <a:t> se </a:t>
            </a:r>
            <a:r>
              <a:rPr lang="en-US" sz="2000" dirty="0" err="1" smtClean="0">
                <a:cs typeface="Calibri" pitchFamily="34" charset="0"/>
              </a:rPr>
              <a:t>koristiti</a:t>
            </a:r>
            <a:r>
              <a:rPr lang="en-US" sz="2000" dirty="0" smtClean="0">
                <a:cs typeface="Calibri" pitchFamily="34" charset="0"/>
              </a:rPr>
              <a:t> </a:t>
            </a:r>
            <a:r>
              <a:rPr lang="en-US" sz="2000" dirty="0" err="1" smtClean="0">
                <a:cs typeface="Calibri" pitchFamily="34" charset="0"/>
              </a:rPr>
              <a:t>za</a:t>
            </a:r>
            <a:r>
              <a:rPr lang="en-US" sz="2000" dirty="0" smtClean="0">
                <a:cs typeface="Calibri" pitchFamily="34" charset="0"/>
              </a:rPr>
              <a:t> </a:t>
            </a:r>
            <a:r>
              <a:rPr lang="en-US" sz="2000" dirty="0" err="1" smtClean="0">
                <a:cs typeface="Calibri" pitchFamily="34" charset="0"/>
              </a:rPr>
              <a:t>modeliranje</a:t>
            </a:r>
            <a:r>
              <a:rPr lang="en-US" sz="2000" dirty="0" smtClean="0">
                <a:cs typeface="Calibri" pitchFamily="34" charset="0"/>
              </a:rPr>
              <a:t> </a:t>
            </a:r>
            <a:r>
              <a:rPr lang="en-US" sz="2000" dirty="0" err="1" smtClean="0">
                <a:cs typeface="Calibri" pitchFamily="34" charset="0"/>
              </a:rPr>
              <a:t>drugih</a:t>
            </a:r>
            <a:r>
              <a:rPr lang="en-US" sz="2000" dirty="0" smtClean="0">
                <a:cs typeface="Calibri" pitchFamily="34" charset="0"/>
              </a:rPr>
              <a:t> </a:t>
            </a:r>
            <a:r>
              <a:rPr lang="en-US" sz="2000" dirty="0" err="1" smtClean="0">
                <a:cs typeface="Calibri" pitchFamily="34" charset="0"/>
              </a:rPr>
              <a:t>situacija</a:t>
            </a:r>
            <a:r>
              <a:rPr lang="en-US" sz="2000" dirty="0" smtClean="0">
                <a:cs typeface="Calibri" pitchFamily="34" charset="0"/>
              </a:rPr>
              <a:t> u UML-u. </a:t>
            </a:r>
            <a:endParaRPr lang="en-US" sz="2000" dirty="0">
              <a:cs typeface="Calibri" pitchFamily="34" charset="0"/>
            </a:endParaRPr>
          </a:p>
        </p:txBody>
      </p:sp>
    </p:spTree>
  </p:cSld>
  <p:clrMapOvr>
    <a:masterClrMapping/>
  </p:clrMapOvr>
  <p:transition>
    <p:plus/>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http://mdita.metropolitan.ac.rs/qdita-temp/IT350/L05/IT350-IT2008-IM-DMOD-ERD-Slika303.png"/>
          <p:cNvPicPr>
            <a:picLocks noChangeAspect="1" noChangeArrowheads="1"/>
          </p:cNvPicPr>
          <p:nvPr/>
        </p:nvPicPr>
        <p:blipFill>
          <a:blip r:embed="rId2"/>
          <a:srcRect/>
          <a:stretch>
            <a:fillRect/>
          </a:stretch>
        </p:blipFill>
        <p:spPr bwMode="auto">
          <a:xfrm>
            <a:off x="930275" y="1317625"/>
            <a:ext cx="6230938" cy="4264025"/>
          </a:xfrm>
          <a:prstGeom prst="rect">
            <a:avLst/>
          </a:prstGeom>
          <a:noFill/>
          <a:ln w="9525">
            <a:noFill/>
            <a:miter lim="800000"/>
            <a:headEnd/>
            <a:tailEnd/>
          </a:ln>
        </p:spPr>
      </p:pic>
      <p:cxnSp>
        <p:nvCxnSpPr>
          <p:cNvPr id="6" name="Straight Arrow Connector 5"/>
          <p:cNvCxnSpPr/>
          <p:nvPr/>
        </p:nvCxnSpPr>
        <p:spPr>
          <a:xfrm>
            <a:off x="5022850" y="4251325"/>
            <a:ext cx="2292350" cy="127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7350125" y="4121150"/>
            <a:ext cx="950913" cy="307975"/>
          </a:xfrm>
          <a:prstGeom prst="rect">
            <a:avLst/>
          </a:prstGeom>
          <a:solidFill>
            <a:schemeClr val="accent2">
              <a:lumMod val="40000"/>
              <a:lumOff val="60000"/>
            </a:schemeClr>
          </a:solidFill>
        </p:spPr>
        <p:txBody>
          <a:bodyPr wrap="none">
            <a:spAutoFit/>
          </a:bodyPr>
          <a:lstStyle/>
          <a:p>
            <a:pPr>
              <a:defRPr/>
            </a:pPr>
            <a:r>
              <a:rPr lang="en-US" sz="1400" dirty="0"/>
              <a:t>I</a:t>
            </a:r>
            <a:r>
              <a:rPr lang="sr-Latn-RS" sz="1400" dirty="0"/>
              <a:t>me klase</a:t>
            </a:r>
            <a:endParaRPr lang="en-US" sz="1400" dirty="0"/>
          </a:p>
        </p:txBody>
      </p:sp>
      <p:cxnSp>
        <p:nvCxnSpPr>
          <p:cNvPr id="9" name="Straight Arrow Connector 8"/>
          <p:cNvCxnSpPr/>
          <p:nvPr/>
        </p:nvCxnSpPr>
        <p:spPr>
          <a:xfrm rot="5400000">
            <a:off x="3390106" y="4636294"/>
            <a:ext cx="985838" cy="9271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0" name="Rectangle 9"/>
          <p:cNvSpPr/>
          <p:nvPr/>
        </p:nvSpPr>
        <p:spPr>
          <a:xfrm>
            <a:off x="2889250" y="5630863"/>
            <a:ext cx="792163" cy="307975"/>
          </a:xfrm>
          <a:prstGeom prst="rect">
            <a:avLst/>
          </a:prstGeom>
          <a:solidFill>
            <a:schemeClr val="accent2">
              <a:lumMod val="40000"/>
              <a:lumOff val="60000"/>
            </a:schemeClr>
          </a:solidFill>
        </p:spPr>
        <p:txBody>
          <a:bodyPr wrap="none">
            <a:spAutoFit/>
          </a:bodyPr>
          <a:lstStyle/>
          <a:p>
            <a:pPr>
              <a:defRPr/>
            </a:pPr>
            <a:r>
              <a:rPr lang="en-US" sz="1400" dirty="0"/>
              <a:t>A</a:t>
            </a:r>
            <a:r>
              <a:rPr lang="sr-Latn-RS" sz="1400" dirty="0"/>
              <a:t>tributi </a:t>
            </a:r>
            <a:endParaRPr lang="en-US" sz="1400" dirty="0"/>
          </a:p>
        </p:txBody>
      </p:sp>
      <p:cxnSp>
        <p:nvCxnSpPr>
          <p:cNvPr id="12" name="Straight Arrow Connector 11"/>
          <p:cNvCxnSpPr/>
          <p:nvPr/>
        </p:nvCxnSpPr>
        <p:spPr>
          <a:xfrm rot="16200000" flipH="1">
            <a:off x="4521200" y="5632451"/>
            <a:ext cx="333375" cy="190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3" name="Rectangle 12"/>
          <p:cNvSpPr/>
          <p:nvPr/>
        </p:nvSpPr>
        <p:spPr>
          <a:xfrm>
            <a:off x="4232275" y="5773738"/>
            <a:ext cx="1000125" cy="307975"/>
          </a:xfrm>
          <a:prstGeom prst="rect">
            <a:avLst/>
          </a:prstGeom>
          <a:solidFill>
            <a:schemeClr val="accent2">
              <a:lumMod val="40000"/>
              <a:lumOff val="60000"/>
            </a:schemeClr>
          </a:solidFill>
        </p:spPr>
        <p:txBody>
          <a:bodyPr wrap="none">
            <a:spAutoFit/>
          </a:bodyPr>
          <a:lstStyle/>
          <a:p>
            <a:pPr>
              <a:defRPr/>
            </a:pPr>
            <a:r>
              <a:rPr lang="en-US" sz="1400" dirty="0"/>
              <a:t>O</a:t>
            </a:r>
            <a:r>
              <a:rPr lang="sr-Latn-RS" sz="1400" dirty="0"/>
              <a:t>peracije </a:t>
            </a:r>
            <a:endParaRPr lang="en-US" sz="1400" dirty="0"/>
          </a:p>
        </p:txBody>
      </p:sp>
      <p:cxnSp>
        <p:nvCxnSpPr>
          <p:cNvPr id="16" name="Straight Arrow Connector 15"/>
          <p:cNvCxnSpPr/>
          <p:nvPr/>
        </p:nvCxnSpPr>
        <p:spPr>
          <a:xfrm flipV="1">
            <a:off x="1733550" y="1139825"/>
            <a:ext cx="1271588" cy="6540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2997200" y="952500"/>
            <a:ext cx="1368425" cy="307975"/>
          </a:xfrm>
          <a:prstGeom prst="rect">
            <a:avLst/>
          </a:prstGeom>
          <a:solidFill>
            <a:schemeClr val="accent2">
              <a:lumMod val="40000"/>
              <a:lumOff val="60000"/>
            </a:schemeClr>
          </a:solidFill>
        </p:spPr>
        <p:txBody>
          <a:bodyPr wrap="none">
            <a:spAutoFit/>
          </a:bodyPr>
          <a:lstStyle/>
          <a:p>
            <a:pPr>
              <a:defRPr/>
            </a:pPr>
            <a:r>
              <a:rPr lang="en-US" sz="1400" dirty="0"/>
              <a:t>S</a:t>
            </a:r>
            <a:r>
              <a:rPr lang="sr-Latn-RS" sz="1400" dirty="0"/>
              <a:t>loženi atribut </a:t>
            </a:r>
            <a:endParaRPr lang="en-US" sz="1400" dirty="0"/>
          </a:p>
        </p:txBody>
      </p:sp>
      <p:cxnSp>
        <p:nvCxnSpPr>
          <p:cNvPr id="19" name="Straight Arrow Connector 18"/>
          <p:cNvCxnSpPr/>
          <p:nvPr/>
        </p:nvCxnSpPr>
        <p:spPr>
          <a:xfrm>
            <a:off x="6983413" y="3514725"/>
            <a:ext cx="711200" cy="127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 name="Rectangle 19"/>
          <p:cNvSpPr/>
          <p:nvPr/>
        </p:nvSpPr>
        <p:spPr>
          <a:xfrm>
            <a:off x="7639050" y="3386138"/>
            <a:ext cx="1504950" cy="307975"/>
          </a:xfrm>
          <a:prstGeom prst="rect">
            <a:avLst/>
          </a:prstGeom>
          <a:solidFill>
            <a:schemeClr val="accent2">
              <a:lumMod val="40000"/>
              <a:lumOff val="60000"/>
            </a:schemeClr>
          </a:solidFill>
        </p:spPr>
        <p:txBody>
          <a:bodyPr wrap="none">
            <a:spAutoFit/>
          </a:bodyPr>
          <a:lstStyle/>
          <a:p>
            <a:pPr>
              <a:defRPr/>
            </a:pPr>
            <a:r>
              <a:rPr lang="en-US" sz="1400" dirty="0"/>
              <a:t>V</a:t>
            </a:r>
            <a:r>
              <a:rPr lang="sr-Latn-RS" sz="1400" dirty="0"/>
              <a:t>išestruki atribut</a:t>
            </a:r>
            <a:endParaRPr lang="en-US" sz="1400" dirty="0"/>
          </a:p>
        </p:txBody>
      </p:sp>
      <p:cxnSp>
        <p:nvCxnSpPr>
          <p:cNvPr id="22" name="Straight Arrow Connector 21"/>
          <p:cNvCxnSpPr/>
          <p:nvPr/>
        </p:nvCxnSpPr>
        <p:spPr>
          <a:xfrm>
            <a:off x="4725988" y="3122613"/>
            <a:ext cx="2530475" cy="15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3" name="Rectangle 22"/>
          <p:cNvSpPr/>
          <p:nvPr/>
        </p:nvSpPr>
        <p:spPr>
          <a:xfrm>
            <a:off x="7272338" y="2935288"/>
            <a:ext cx="1677987" cy="307975"/>
          </a:xfrm>
          <a:prstGeom prst="rect">
            <a:avLst/>
          </a:prstGeom>
          <a:solidFill>
            <a:schemeClr val="accent2">
              <a:lumMod val="40000"/>
              <a:lumOff val="60000"/>
            </a:schemeClr>
          </a:solidFill>
        </p:spPr>
        <p:txBody>
          <a:bodyPr wrap="none">
            <a:spAutoFit/>
          </a:bodyPr>
          <a:lstStyle/>
          <a:p>
            <a:pPr>
              <a:defRPr/>
            </a:pPr>
            <a:r>
              <a:rPr lang="en-US" sz="1400" dirty="0"/>
              <a:t>B</a:t>
            </a:r>
            <a:r>
              <a:rPr lang="sr-Latn-RS" sz="1400" dirty="0"/>
              <a:t>inarna asocijacija</a:t>
            </a:r>
            <a:endParaRPr lang="en-US" sz="1400" dirty="0"/>
          </a:p>
        </p:txBody>
      </p:sp>
      <p:cxnSp>
        <p:nvCxnSpPr>
          <p:cNvPr id="25" name="Straight Arrow Connector 24"/>
          <p:cNvCxnSpPr/>
          <p:nvPr/>
        </p:nvCxnSpPr>
        <p:spPr>
          <a:xfrm flipV="1">
            <a:off x="3194050" y="831850"/>
            <a:ext cx="2530475" cy="14239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6" name="Rectangle 25"/>
          <p:cNvSpPr/>
          <p:nvPr/>
        </p:nvSpPr>
        <p:spPr>
          <a:xfrm>
            <a:off x="5740400" y="631825"/>
            <a:ext cx="1058863" cy="307975"/>
          </a:xfrm>
          <a:prstGeom prst="rect">
            <a:avLst/>
          </a:prstGeom>
          <a:solidFill>
            <a:schemeClr val="accent2">
              <a:lumMod val="40000"/>
              <a:lumOff val="60000"/>
            </a:schemeClr>
          </a:solidFill>
        </p:spPr>
        <p:txBody>
          <a:bodyPr wrap="none">
            <a:spAutoFit/>
          </a:bodyPr>
          <a:lstStyle/>
          <a:p>
            <a:pPr>
              <a:defRPr/>
            </a:pPr>
            <a:r>
              <a:rPr lang="en-US" sz="1400" dirty="0"/>
              <a:t>L</a:t>
            </a:r>
            <a:r>
              <a:rPr lang="sr-Latn-RS" sz="1400" dirty="0"/>
              <a:t>ink atribut</a:t>
            </a:r>
            <a:endParaRPr lang="en-US" sz="1400" dirty="0"/>
          </a:p>
        </p:txBody>
      </p:sp>
      <p:cxnSp>
        <p:nvCxnSpPr>
          <p:cNvPr id="28" name="Straight Arrow Connector 27"/>
          <p:cNvCxnSpPr/>
          <p:nvPr/>
        </p:nvCxnSpPr>
        <p:spPr>
          <a:xfrm flipV="1">
            <a:off x="2576513" y="1128713"/>
            <a:ext cx="4619625" cy="9255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a:xfrm flipV="1">
            <a:off x="3871913" y="1128713"/>
            <a:ext cx="3348037" cy="9493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flipV="1">
            <a:off x="5568950" y="1116013"/>
            <a:ext cx="1616075" cy="13652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flipV="1">
            <a:off x="2600325" y="1116013"/>
            <a:ext cx="4584700" cy="49847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5" name="Rectangle 34"/>
          <p:cNvSpPr/>
          <p:nvPr/>
        </p:nvSpPr>
        <p:spPr>
          <a:xfrm>
            <a:off x="7296150" y="893763"/>
            <a:ext cx="1246188" cy="306387"/>
          </a:xfrm>
          <a:prstGeom prst="rect">
            <a:avLst/>
          </a:prstGeom>
          <a:solidFill>
            <a:schemeClr val="accent2">
              <a:lumMod val="40000"/>
              <a:lumOff val="60000"/>
            </a:schemeClr>
          </a:solidFill>
        </p:spPr>
        <p:txBody>
          <a:bodyPr wrap="none">
            <a:spAutoFit/>
          </a:bodyPr>
          <a:lstStyle/>
          <a:p>
            <a:pPr>
              <a:defRPr/>
            </a:pPr>
            <a:r>
              <a:rPr lang="en-US" sz="1400" dirty="0"/>
              <a:t>V</a:t>
            </a:r>
            <a:r>
              <a:rPr lang="sr-Latn-RS" sz="1400" dirty="0"/>
              <a:t>išestrukosti </a:t>
            </a:r>
            <a:endParaRPr lang="en-US" sz="1400" dirty="0"/>
          </a:p>
        </p:txBody>
      </p:sp>
      <p:cxnSp>
        <p:nvCxnSpPr>
          <p:cNvPr id="37" name="Straight Arrow Connector 36"/>
          <p:cNvCxnSpPr/>
          <p:nvPr/>
        </p:nvCxnSpPr>
        <p:spPr>
          <a:xfrm flipV="1">
            <a:off x="4892675" y="2351088"/>
            <a:ext cx="2517775" cy="16383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7496175" y="2044700"/>
            <a:ext cx="1647825" cy="523875"/>
          </a:xfrm>
          <a:prstGeom prst="rect">
            <a:avLst/>
          </a:prstGeom>
          <a:solidFill>
            <a:schemeClr val="accent2">
              <a:lumMod val="40000"/>
              <a:lumOff val="60000"/>
            </a:schemeClr>
          </a:solidFill>
        </p:spPr>
        <p:txBody>
          <a:bodyPr wrap="none">
            <a:spAutoFit/>
          </a:bodyPr>
          <a:lstStyle/>
          <a:p>
            <a:pPr>
              <a:defRPr/>
            </a:pPr>
            <a:r>
              <a:rPr lang="sr-Latn-RS" sz="1400" dirty="0"/>
              <a:t>Bez maksimalnog </a:t>
            </a:r>
          </a:p>
          <a:p>
            <a:pPr>
              <a:defRPr/>
            </a:pPr>
            <a:r>
              <a:rPr lang="sr-Latn-RS" sz="1400" dirty="0"/>
              <a:t>ograničenja</a:t>
            </a:r>
            <a:endParaRPr lang="en-US" sz="1400" dirty="0"/>
          </a:p>
        </p:txBody>
      </p:sp>
      <p:cxnSp>
        <p:nvCxnSpPr>
          <p:cNvPr id="40" name="Straight Arrow Connector 39"/>
          <p:cNvCxnSpPr/>
          <p:nvPr/>
        </p:nvCxnSpPr>
        <p:spPr>
          <a:xfrm rot="16200000" flipH="1">
            <a:off x="2493963" y="4548188"/>
            <a:ext cx="463550" cy="127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1" name="Rectangle 40"/>
          <p:cNvSpPr/>
          <p:nvPr/>
        </p:nvSpPr>
        <p:spPr>
          <a:xfrm>
            <a:off x="2390775" y="4787900"/>
            <a:ext cx="1208088" cy="523875"/>
          </a:xfrm>
          <a:prstGeom prst="rect">
            <a:avLst/>
          </a:prstGeom>
          <a:solidFill>
            <a:schemeClr val="accent2">
              <a:lumMod val="40000"/>
              <a:lumOff val="60000"/>
            </a:schemeClr>
          </a:solidFill>
        </p:spPr>
        <p:txBody>
          <a:bodyPr>
            <a:spAutoFit/>
          </a:bodyPr>
          <a:lstStyle/>
          <a:p>
            <a:pPr>
              <a:defRPr/>
            </a:pPr>
            <a:r>
              <a:rPr lang="en-US" sz="1400" dirty="0"/>
              <a:t>R</a:t>
            </a:r>
            <a:r>
              <a:rPr lang="sr-Latn-RS" sz="1400" dirty="0"/>
              <a:t>efleksivna</a:t>
            </a:r>
          </a:p>
          <a:p>
            <a:pPr>
              <a:defRPr/>
            </a:pPr>
            <a:r>
              <a:rPr lang="sr-Latn-RS" sz="1400" dirty="0"/>
              <a:t>asocijacija</a:t>
            </a:r>
            <a:endParaRPr lang="en-US" sz="1400" dirty="0"/>
          </a:p>
        </p:txBody>
      </p:sp>
      <p:cxnSp>
        <p:nvCxnSpPr>
          <p:cNvPr id="43" name="Straight Arrow Connector 42"/>
          <p:cNvCxnSpPr/>
          <p:nvPr/>
        </p:nvCxnSpPr>
        <p:spPr>
          <a:xfrm rot="5400000">
            <a:off x="249237" y="4394201"/>
            <a:ext cx="1389063" cy="7477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4" name="Rectangle 43"/>
          <p:cNvSpPr/>
          <p:nvPr/>
        </p:nvSpPr>
        <p:spPr>
          <a:xfrm>
            <a:off x="206375" y="5524500"/>
            <a:ext cx="1279517" cy="307777"/>
          </a:xfrm>
          <a:prstGeom prst="rect">
            <a:avLst/>
          </a:prstGeom>
          <a:solidFill>
            <a:schemeClr val="accent2">
              <a:lumMod val="40000"/>
              <a:lumOff val="60000"/>
            </a:schemeClr>
          </a:solidFill>
        </p:spPr>
        <p:txBody>
          <a:bodyPr wrap="none">
            <a:spAutoFit/>
          </a:bodyPr>
          <a:lstStyle/>
          <a:p>
            <a:pPr>
              <a:defRPr/>
            </a:pPr>
            <a:r>
              <a:rPr lang="en-US" sz="1400" dirty="0"/>
              <a:t>D</a:t>
            </a:r>
            <a:r>
              <a:rPr lang="sr-Latn-RS" sz="1400" dirty="0" smtClean="0"/>
              <a:t>iskriminator </a:t>
            </a:r>
            <a:endParaRPr lang="en-US" sz="1400" dirty="0"/>
          </a:p>
        </p:txBody>
      </p:sp>
      <p:cxnSp>
        <p:nvCxnSpPr>
          <p:cNvPr id="46" name="Straight Arrow Connector 45"/>
          <p:cNvCxnSpPr/>
          <p:nvPr/>
        </p:nvCxnSpPr>
        <p:spPr>
          <a:xfrm>
            <a:off x="2232025" y="4606925"/>
            <a:ext cx="5094288" cy="13176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8" name="Rectangle 47"/>
          <p:cNvSpPr/>
          <p:nvPr/>
        </p:nvSpPr>
        <p:spPr>
          <a:xfrm>
            <a:off x="7321550" y="4530725"/>
            <a:ext cx="1382713" cy="523875"/>
          </a:xfrm>
          <a:prstGeom prst="rect">
            <a:avLst/>
          </a:prstGeom>
          <a:solidFill>
            <a:schemeClr val="accent2">
              <a:lumMod val="40000"/>
              <a:lumOff val="60000"/>
            </a:schemeClr>
          </a:solidFill>
        </p:spPr>
        <p:txBody>
          <a:bodyPr>
            <a:spAutoFit/>
          </a:bodyPr>
          <a:lstStyle/>
          <a:p>
            <a:pPr>
              <a:defRPr/>
            </a:pPr>
            <a:r>
              <a:rPr lang="en-US" sz="1400" dirty="0"/>
              <a:t>K</a:t>
            </a:r>
            <a:r>
              <a:rPr lang="sr-Latn-RS" sz="1400" dirty="0"/>
              <a:t>valifikovana </a:t>
            </a:r>
          </a:p>
          <a:p>
            <a:pPr>
              <a:defRPr/>
            </a:pPr>
            <a:r>
              <a:rPr lang="sr-Latn-RS" sz="1400" dirty="0"/>
              <a:t>agregacija</a:t>
            </a:r>
            <a:endParaRPr lang="en-US" sz="1400" dirty="0"/>
          </a:p>
        </p:txBody>
      </p:sp>
      <p:cxnSp>
        <p:nvCxnSpPr>
          <p:cNvPr id="50" name="Straight Arrow Connector 49"/>
          <p:cNvCxnSpPr/>
          <p:nvPr/>
        </p:nvCxnSpPr>
        <p:spPr>
          <a:xfrm rot="10800000">
            <a:off x="736600" y="2862263"/>
            <a:ext cx="2849563" cy="100965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1" name="Rectangle 50"/>
          <p:cNvSpPr/>
          <p:nvPr/>
        </p:nvSpPr>
        <p:spPr>
          <a:xfrm>
            <a:off x="0" y="2306638"/>
            <a:ext cx="792163" cy="522287"/>
          </a:xfrm>
          <a:prstGeom prst="rect">
            <a:avLst/>
          </a:prstGeom>
          <a:solidFill>
            <a:schemeClr val="accent2">
              <a:lumMod val="40000"/>
              <a:lumOff val="60000"/>
            </a:schemeClr>
          </a:solidFill>
        </p:spPr>
        <p:txBody>
          <a:bodyPr wrap="none">
            <a:spAutoFit/>
          </a:bodyPr>
          <a:lstStyle/>
          <a:p>
            <a:pPr>
              <a:defRPr/>
            </a:pPr>
            <a:r>
              <a:rPr lang="sr-Latn-RS" sz="1400" dirty="0"/>
              <a:t>Atributi </a:t>
            </a:r>
          </a:p>
          <a:p>
            <a:pPr>
              <a:defRPr/>
            </a:pPr>
            <a:r>
              <a:rPr lang="sr-Latn-RS" sz="1400" dirty="0"/>
              <a:t>relacije</a:t>
            </a:r>
            <a:endParaRPr lang="en-US" dirty="0"/>
          </a:p>
        </p:txBody>
      </p:sp>
    </p:spTree>
  </p:cSld>
  <p:clrMapOvr>
    <a:masterClrMapping/>
  </p:clrMapOvr>
  <p:transition>
    <p:plus/>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Konceptualni model</a:t>
            </a:r>
          </a:p>
        </p:txBody>
      </p:sp>
      <p:sp>
        <p:nvSpPr>
          <p:cNvPr id="5123" name="Content Placeholder 2"/>
          <p:cNvSpPr>
            <a:spLocks noGrp="1"/>
          </p:cNvSpPr>
          <p:nvPr>
            <p:ph idx="1"/>
          </p:nvPr>
        </p:nvSpPr>
        <p:spPr>
          <a:xfrm>
            <a:off x="628650" y="1403350"/>
            <a:ext cx="7886700" cy="4351338"/>
          </a:xfrm>
        </p:spPr>
        <p:txBody>
          <a:bodyPr/>
          <a:lstStyle/>
          <a:p>
            <a:pPr marL="257175" indent="-257175" eaLnBrk="1" fontAlgn="auto" hangingPunct="1">
              <a:spcAft>
                <a:spcPts val="0"/>
              </a:spcAft>
              <a:buFont typeface="Arial" panose="020B0604020202020204" pitchFamily="34" charset="0"/>
              <a:buNone/>
              <a:defRPr/>
            </a:pPr>
            <a:r>
              <a:rPr lang="en-US" sz="2000" u="sng" dirty="0" err="1" smtClean="0"/>
              <a:t>Konceptualni</a:t>
            </a:r>
            <a:r>
              <a:rPr lang="en-US" sz="2000" u="sng" dirty="0" smtClean="0"/>
              <a:t> model</a:t>
            </a:r>
            <a:r>
              <a:rPr lang="en-US" sz="2000" dirty="0" smtClean="0"/>
              <a:t> "je </a:t>
            </a:r>
            <a:r>
              <a:rPr lang="en-US" sz="2000" dirty="0" err="1" smtClean="0"/>
              <a:t>opis</a:t>
            </a:r>
            <a:r>
              <a:rPr lang="en-US" sz="2000" dirty="0" smtClean="0"/>
              <a:t> </a:t>
            </a:r>
            <a:r>
              <a:rPr lang="en-US" sz="2000" dirty="0" err="1" smtClean="0"/>
              <a:t>informacionih</a:t>
            </a:r>
            <a:r>
              <a:rPr lang="en-US" sz="2000" dirty="0" smtClean="0"/>
              <a:t> </a:t>
            </a:r>
            <a:r>
              <a:rPr lang="en-US" sz="2000" dirty="0" err="1" smtClean="0"/>
              <a:t>potreba</a:t>
            </a:r>
            <a:r>
              <a:rPr lang="en-US" sz="2000" dirty="0" smtClean="0"/>
              <a:t> </a:t>
            </a:r>
            <a:r>
              <a:rPr lang="en-US" sz="2000" dirty="0" err="1" smtClean="0"/>
              <a:t>na</a:t>
            </a:r>
            <a:r>
              <a:rPr lang="en-US" sz="2000" dirty="0" smtClean="0"/>
              <a:t> </a:t>
            </a:r>
            <a:r>
              <a:rPr lang="en-US" sz="2000" dirty="0" err="1" smtClean="0"/>
              <a:t>visokom</a:t>
            </a:r>
            <a:r>
              <a:rPr lang="en-US" sz="2000" dirty="0" smtClean="0"/>
              <a:t> </a:t>
            </a:r>
            <a:r>
              <a:rPr lang="en-US" sz="2000" dirty="0" err="1" smtClean="0"/>
              <a:t>nivou</a:t>
            </a:r>
            <a:r>
              <a:rPr lang="en-US" sz="2000" dirty="0" smtClean="0"/>
              <a:t>". </a:t>
            </a:r>
            <a:r>
              <a:rPr lang="en-US" sz="2000" b="1" i="1" dirty="0" err="1" smtClean="0"/>
              <a:t>Obično</a:t>
            </a:r>
            <a:r>
              <a:rPr lang="en-US" sz="2000" b="1" i="1" dirty="0" smtClean="0"/>
              <a:t> </a:t>
            </a:r>
            <a:r>
              <a:rPr lang="en-US" sz="2000" b="1" i="1" dirty="0" err="1" smtClean="0"/>
              <a:t>sadrži</a:t>
            </a:r>
            <a:r>
              <a:rPr lang="en-US" sz="2000" b="1" i="1" dirty="0" smtClean="0"/>
              <a:t> </a:t>
            </a:r>
            <a:r>
              <a:rPr lang="en-US" sz="2000" b="1" i="1" dirty="0" err="1" smtClean="0"/>
              <a:t>samo</a:t>
            </a:r>
            <a:r>
              <a:rPr lang="en-US" sz="2000" b="1" i="1" dirty="0" smtClean="0"/>
              <a:t> </a:t>
            </a:r>
            <a:r>
              <a:rPr lang="en-US" sz="2000" b="1" i="1" dirty="0" err="1" smtClean="0"/>
              <a:t>osnovne</a:t>
            </a:r>
            <a:r>
              <a:rPr lang="en-US" sz="2000" b="1" i="1" dirty="0" smtClean="0"/>
              <a:t> </a:t>
            </a:r>
            <a:r>
              <a:rPr lang="en-US" sz="2000" b="1" i="1" dirty="0" err="1" smtClean="0"/>
              <a:t>koncepte</a:t>
            </a:r>
            <a:r>
              <a:rPr lang="en-US" sz="2000" b="1" i="1" dirty="0" smtClean="0"/>
              <a:t> </a:t>
            </a:r>
            <a:r>
              <a:rPr lang="en-US" sz="2000" b="1" i="1" dirty="0" err="1" smtClean="0"/>
              <a:t>i</a:t>
            </a:r>
            <a:r>
              <a:rPr lang="en-US" sz="2000" b="1" i="1" dirty="0" smtClean="0"/>
              <a:t> </a:t>
            </a:r>
            <a:r>
              <a:rPr lang="en-US" sz="2000" b="1" i="1" dirty="0" err="1" smtClean="0"/>
              <a:t>glavne</a:t>
            </a:r>
            <a:r>
              <a:rPr lang="en-US" sz="2000" b="1" i="1" dirty="0" smtClean="0"/>
              <a:t> </a:t>
            </a:r>
            <a:r>
              <a:rPr lang="en-US" sz="2000" b="1" i="1" dirty="0" err="1" smtClean="0"/>
              <a:t>relacije</a:t>
            </a:r>
            <a:r>
              <a:rPr lang="en-US" sz="2000" b="1" i="1" dirty="0" smtClean="0"/>
              <a:t> </a:t>
            </a:r>
            <a:r>
              <a:rPr lang="en-US" sz="2000" b="1" i="1" dirty="0" err="1" smtClean="0"/>
              <a:t>između</a:t>
            </a:r>
            <a:r>
              <a:rPr lang="en-US" sz="2000" b="1" i="1" dirty="0" smtClean="0"/>
              <a:t> </a:t>
            </a:r>
            <a:r>
              <a:rPr lang="en-US" sz="2000" b="1" i="1" dirty="0" err="1" smtClean="0"/>
              <a:t>njih</a:t>
            </a:r>
            <a:r>
              <a:rPr lang="en-US" sz="2000" b="1" i="1" dirty="0" smtClean="0"/>
              <a:t>.</a:t>
            </a:r>
            <a:r>
              <a:rPr lang="en-US" sz="2000" dirty="0" smtClean="0"/>
              <a:t> </a:t>
            </a:r>
            <a:r>
              <a:rPr lang="en-US" sz="2000" dirty="0" err="1" smtClean="0"/>
              <a:t>Uobičajeno</a:t>
            </a:r>
            <a:r>
              <a:rPr lang="en-US" sz="2000" dirty="0" smtClean="0"/>
              <a:t> je </a:t>
            </a:r>
            <a:r>
              <a:rPr lang="en-US" sz="2000" dirty="0" err="1" smtClean="0"/>
              <a:t>da</a:t>
            </a:r>
            <a:r>
              <a:rPr lang="en-US" sz="2000" dirty="0" smtClean="0"/>
              <a:t> je to model </a:t>
            </a:r>
            <a:r>
              <a:rPr lang="en-US" sz="2000" dirty="0" err="1" smtClean="0"/>
              <a:t>koji</a:t>
            </a:r>
            <a:r>
              <a:rPr lang="en-US" sz="2000" dirty="0" smtClean="0"/>
              <a:t> </a:t>
            </a:r>
            <a:r>
              <a:rPr lang="en-US" sz="2000" dirty="0" err="1" smtClean="0"/>
              <a:t>nema</a:t>
            </a:r>
            <a:r>
              <a:rPr lang="en-US" sz="2000" dirty="0" smtClean="0"/>
              <a:t> </a:t>
            </a:r>
            <a:r>
              <a:rPr lang="en-US" sz="2000" dirty="0" err="1" smtClean="0"/>
              <a:t>dovoljno</a:t>
            </a:r>
            <a:r>
              <a:rPr lang="en-US" sz="2000" dirty="0" smtClean="0"/>
              <a:t> </a:t>
            </a:r>
            <a:r>
              <a:rPr lang="en-US" sz="2000" dirty="0" err="1" smtClean="0"/>
              <a:t>detalja</a:t>
            </a:r>
            <a:r>
              <a:rPr lang="en-US" sz="2000" dirty="0" smtClean="0"/>
              <a:t> </a:t>
            </a:r>
            <a:r>
              <a:rPr lang="en-US" sz="2000" dirty="0" err="1" smtClean="0"/>
              <a:t>za</a:t>
            </a:r>
            <a:r>
              <a:rPr lang="en-US" sz="2000" dirty="0" smtClean="0"/>
              <a:t> </a:t>
            </a:r>
            <a:r>
              <a:rPr lang="en-US" sz="2000" dirty="0" err="1" smtClean="0"/>
              <a:t>izgradnju</a:t>
            </a:r>
            <a:r>
              <a:rPr lang="en-US" sz="2000" dirty="0" smtClean="0"/>
              <a:t> </a:t>
            </a:r>
            <a:r>
              <a:rPr lang="en-US" sz="2000" dirty="0" err="1" smtClean="0"/>
              <a:t>stvarne</a:t>
            </a:r>
            <a:r>
              <a:rPr lang="en-US" sz="2000" dirty="0" smtClean="0"/>
              <a:t> </a:t>
            </a:r>
            <a:r>
              <a:rPr lang="en-US" sz="2000" dirty="0" err="1" smtClean="0"/>
              <a:t>baze</a:t>
            </a:r>
            <a:r>
              <a:rPr lang="en-US" sz="2000" dirty="0" smtClean="0"/>
              <a:t> </a:t>
            </a:r>
            <a:r>
              <a:rPr lang="en-US" sz="2000" dirty="0" err="1" smtClean="0"/>
              <a:t>podataka</a:t>
            </a:r>
            <a:r>
              <a:rPr lang="en-US" sz="2000" dirty="0" smtClean="0"/>
              <a:t>.</a:t>
            </a:r>
          </a:p>
          <a:p>
            <a:pPr marL="257175" indent="-257175" eaLnBrk="1" fontAlgn="auto" hangingPunct="1">
              <a:spcAft>
                <a:spcPts val="0"/>
              </a:spcAft>
              <a:buFont typeface="Arial" panose="020B0604020202020204" pitchFamily="34" charset="0"/>
              <a:buNone/>
              <a:defRPr/>
            </a:pPr>
            <a:r>
              <a:rPr lang="en-US" sz="2000" dirty="0" err="1" smtClean="0"/>
              <a:t>Budući</a:t>
            </a:r>
            <a:r>
              <a:rPr lang="en-US" sz="2000" dirty="0" smtClean="0"/>
              <a:t> </a:t>
            </a:r>
            <a:r>
              <a:rPr lang="en-US" sz="2000" dirty="0" err="1" smtClean="0"/>
              <a:t>da</a:t>
            </a:r>
            <a:r>
              <a:rPr lang="en-US" sz="2000" dirty="0" smtClean="0"/>
              <a:t> </a:t>
            </a:r>
            <a:r>
              <a:rPr lang="en-US" sz="2000" dirty="0" err="1" smtClean="0"/>
              <a:t>konceptualni</a:t>
            </a:r>
            <a:r>
              <a:rPr lang="en-US" sz="2000" dirty="0" smtClean="0"/>
              <a:t> model </a:t>
            </a:r>
            <a:r>
              <a:rPr lang="en-US" sz="2000" dirty="0" err="1" smtClean="0"/>
              <a:t>predstavlja</a:t>
            </a:r>
            <a:r>
              <a:rPr lang="en-US" sz="2000" dirty="0" smtClean="0"/>
              <a:t> </a:t>
            </a:r>
            <a:r>
              <a:rPr lang="en-US" sz="2000" dirty="0" err="1" smtClean="0"/>
              <a:t>semantiku</a:t>
            </a:r>
            <a:r>
              <a:rPr lang="en-US" sz="2000" dirty="0" smtClean="0"/>
              <a:t> </a:t>
            </a:r>
            <a:r>
              <a:rPr lang="en-US" sz="2000" dirty="0" err="1" smtClean="0"/>
              <a:t>organizacije</a:t>
            </a:r>
            <a:r>
              <a:rPr lang="en-US" sz="2000" dirty="0" smtClean="0"/>
              <a:t>, a ne </a:t>
            </a:r>
            <a:r>
              <a:rPr lang="en-US" sz="2000" dirty="0" err="1" smtClean="0"/>
              <a:t>dizajn</a:t>
            </a:r>
            <a:r>
              <a:rPr lang="en-US" sz="2000" dirty="0" smtClean="0"/>
              <a:t> </a:t>
            </a:r>
            <a:r>
              <a:rPr lang="en-US" sz="2000" dirty="0" err="1" smtClean="0"/>
              <a:t>baze</a:t>
            </a:r>
            <a:r>
              <a:rPr lang="en-US" sz="2000" dirty="0" smtClean="0"/>
              <a:t> </a:t>
            </a:r>
            <a:r>
              <a:rPr lang="en-US" sz="2000" dirty="0" err="1" smtClean="0"/>
              <a:t>podataka</a:t>
            </a:r>
            <a:r>
              <a:rPr lang="en-US" sz="2000" dirty="0" smtClean="0"/>
              <a:t>, on </a:t>
            </a:r>
            <a:r>
              <a:rPr lang="en-US" sz="2000" dirty="0" err="1" smtClean="0"/>
              <a:t>može</a:t>
            </a:r>
            <a:r>
              <a:rPr lang="en-US" sz="2000" dirty="0" smtClean="0"/>
              <a:t> </a:t>
            </a:r>
            <a:r>
              <a:rPr lang="en-US" sz="2000" dirty="0" err="1" smtClean="0"/>
              <a:t>postojati</a:t>
            </a:r>
            <a:r>
              <a:rPr lang="en-US" sz="2000" dirty="0" smtClean="0"/>
              <a:t> </a:t>
            </a:r>
            <a:r>
              <a:rPr lang="en-US" sz="2000" dirty="0" err="1" smtClean="0"/>
              <a:t>na</a:t>
            </a:r>
            <a:r>
              <a:rPr lang="en-US" sz="2000" dirty="0" smtClean="0"/>
              <a:t> </a:t>
            </a:r>
            <a:r>
              <a:rPr lang="en-US" sz="2000" dirty="0" err="1" smtClean="0"/>
              <a:t>različitim</a:t>
            </a:r>
            <a:r>
              <a:rPr lang="en-US" sz="2000" dirty="0" smtClean="0"/>
              <a:t> </a:t>
            </a:r>
            <a:r>
              <a:rPr lang="en-US" sz="2000" dirty="0" err="1" smtClean="0"/>
              <a:t>nivoima</a:t>
            </a:r>
            <a:r>
              <a:rPr lang="en-US" sz="2000" dirty="0" smtClean="0"/>
              <a:t> </a:t>
            </a:r>
            <a:r>
              <a:rPr lang="en-US" sz="2000" dirty="0" err="1" smtClean="0"/>
              <a:t>apstrakcije</a:t>
            </a:r>
            <a:r>
              <a:rPr lang="en-US" sz="2000" dirty="0" smtClean="0"/>
              <a:t>. </a:t>
            </a:r>
          </a:p>
          <a:p>
            <a:pPr marL="257175" indent="-257175" eaLnBrk="1" fontAlgn="auto" hangingPunct="1">
              <a:spcAft>
                <a:spcPts val="0"/>
              </a:spcAft>
              <a:buFont typeface="Arial" panose="020B0604020202020204" pitchFamily="34" charset="0"/>
              <a:buNone/>
              <a:defRPr/>
            </a:pPr>
            <a:r>
              <a:rPr lang="en-US" sz="2000" dirty="0" err="1" smtClean="0"/>
              <a:t>Konceptualni</a:t>
            </a:r>
            <a:r>
              <a:rPr lang="en-US" sz="2000" dirty="0" smtClean="0"/>
              <a:t> model </a:t>
            </a:r>
            <a:r>
              <a:rPr lang="en-US" sz="2000" dirty="0" err="1" smtClean="0"/>
              <a:t>predstavlja</a:t>
            </a:r>
            <a:r>
              <a:rPr lang="en-US" sz="2000" dirty="0" smtClean="0"/>
              <a:t> </a:t>
            </a:r>
            <a:r>
              <a:rPr lang="en-US" sz="2000" dirty="0" err="1" smtClean="0"/>
              <a:t>jednu</a:t>
            </a:r>
            <a:r>
              <a:rPr lang="en-US" sz="2000" dirty="0" smtClean="0"/>
              <a:t> </a:t>
            </a:r>
            <a:r>
              <a:rPr lang="en-US" sz="2000" dirty="0" err="1" smtClean="0"/>
              <a:t>konceptualnu</a:t>
            </a:r>
            <a:r>
              <a:rPr lang="en-US" sz="2000" dirty="0" smtClean="0"/>
              <a:t> </a:t>
            </a:r>
            <a:r>
              <a:rPr lang="en-US" sz="2000" dirty="0" err="1" smtClean="0"/>
              <a:t>šemu</a:t>
            </a:r>
            <a:r>
              <a:rPr lang="en-US" sz="2000" dirty="0" smtClean="0"/>
              <a:t> u </a:t>
            </a:r>
            <a:r>
              <a:rPr lang="en-US" sz="2000" dirty="0" err="1" smtClean="0"/>
              <a:t>koju</a:t>
            </a:r>
            <a:r>
              <a:rPr lang="en-US" sz="2000" dirty="0" smtClean="0"/>
              <a:t> </a:t>
            </a:r>
            <a:r>
              <a:rPr lang="en-US" sz="2000" dirty="0" err="1" smtClean="0"/>
              <a:t>su</a:t>
            </a:r>
            <a:r>
              <a:rPr lang="en-US" sz="2000" dirty="0" smtClean="0"/>
              <a:t> </a:t>
            </a:r>
            <a:r>
              <a:rPr lang="en-US" sz="2000" dirty="0" err="1" smtClean="0"/>
              <a:t>konsolidovane</a:t>
            </a:r>
            <a:r>
              <a:rPr lang="en-US" sz="2000" dirty="0" smtClean="0"/>
              <a:t> </a:t>
            </a:r>
            <a:r>
              <a:rPr lang="en-US" sz="2000" dirty="0" err="1" smtClean="0"/>
              <a:t>sve</a:t>
            </a:r>
            <a:r>
              <a:rPr lang="en-US" sz="2000" dirty="0" smtClean="0"/>
              <a:t> </a:t>
            </a:r>
            <a:r>
              <a:rPr lang="en-US" sz="2000" dirty="0" err="1" smtClean="0"/>
              <a:t>spoljašnje</a:t>
            </a:r>
            <a:r>
              <a:rPr lang="en-US" sz="2000" dirty="0" smtClean="0"/>
              <a:t> </a:t>
            </a:r>
            <a:r>
              <a:rPr lang="en-US" sz="2000" dirty="0" err="1" smtClean="0"/>
              <a:t>šem</a:t>
            </a:r>
            <a:r>
              <a:rPr lang="sr-Latn-RS" sz="2000" dirty="0" smtClean="0"/>
              <a:t>e</a:t>
            </a:r>
            <a:r>
              <a:rPr lang="en-US" sz="2000" dirty="0" smtClean="0"/>
              <a:t> </a:t>
            </a:r>
            <a:r>
              <a:rPr lang="en-US" sz="2000" dirty="0" err="1" smtClean="0"/>
              <a:t>od</a:t>
            </a:r>
            <a:r>
              <a:rPr lang="en-US" sz="2000" dirty="0" smtClean="0"/>
              <a:t> </a:t>
            </a:r>
            <a:r>
              <a:rPr lang="en-US" sz="2000" dirty="0" err="1" smtClean="0"/>
              <a:t>kojih</a:t>
            </a:r>
            <a:r>
              <a:rPr lang="en-US" sz="2000" dirty="0" smtClean="0"/>
              <a:t> </a:t>
            </a:r>
            <a:r>
              <a:rPr lang="en-US" sz="2000" dirty="0" err="1" smtClean="0"/>
              <a:t>svaka</a:t>
            </a:r>
            <a:r>
              <a:rPr lang="en-US" sz="2000" dirty="0" smtClean="0"/>
              <a:t> </a:t>
            </a:r>
            <a:r>
              <a:rPr lang="en-US" sz="2000" dirty="0" err="1" smtClean="0"/>
              <a:t>predstavlja</a:t>
            </a:r>
            <a:r>
              <a:rPr lang="en-US" sz="2000" dirty="0" smtClean="0"/>
              <a:t> </a:t>
            </a:r>
            <a:r>
              <a:rPr lang="en-US" sz="2000" dirty="0" err="1" smtClean="0"/>
              <a:t>viđenje</a:t>
            </a:r>
            <a:r>
              <a:rPr lang="en-US" sz="2000" dirty="0" smtClean="0"/>
              <a:t> </a:t>
            </a:r>
            <a:r>
              <a:rPr lang="en-US" sz="2000" dirty="0" err="1" smtClean="0"/>
              <a:t>jedne</a:t>
            </a:r>
            <a:r>
              <a:rPr lang="en-US" sz="2000" dirty="0" smtClean="0"/>
              <a:t> </a:t>
            </a:r>
            <a:r>
              <a:rPr lang="en-US" sz="2000" dirty="0" err="1" smtClean="0"/>
              <a:t>osobe</a:t>
            </a:r>
            <a:r>
              <a:rPr lang="en-US" sz="2000" dirty="0" smtClean="0"/>
              <a:t> o </a:t>
            </a:r>
            <a:r>
              <a:rPr lang="en-US" sz="2000" dirty="0" err="1" smtClean="0"/>
              <a:t>svetu</a:t>
            </a:r>
            <a:r>
              <a:rPr lang="en-US" sz="2000" dirty="0" smtClean="0"/>
              <a:t> </a:t>
            </a:r>
            <a:r>
              <a:rPr lang="en-US" sz="2000" dirty="0" err="1" smtClean="0"/>
              <a:t>oko</a:t>
            </a:r>
            <a:r>
              <a:rPr lang="en-US" sz="2000" dirty="0" smtClean="0"/>
              <a:t> </a:t>
            </a:r>
            <a:r>
              <a:rPr lang="en-US" sz="2000" dirty="0" err="1" smtClean="0"/>
              <a:t>sebe</a:t>
            </a:r>
            <a:r>
              <a:rPr lang="en-US" sz="2000" dirty="0" smtClean="0"/>
              <a:t>. </a:t>
            </a:r>
          </a:p>
          <a:p>
            <a:pPr marL="257175" indent="-257175" eaLnBrk="1" fontAlgn="auto" hangingPunct="1">
              <a:spcAft>
                <a:spcPts val="0"/>
              </a:spcAft>
              <a:buFont typeface="Arial" panose="020B0604020202020204" pitchFamily="34" charset="0"/>
              <a:buNone/>
              <a:defRPr/>
            </a:pPr>
            <a:r>
              <a:rPr lang="en-US" sz="2000" dirty="0" err="1" smtClean="0"/>
              <a:t>Konceptualni</a:t>
            </a:r>
            <a:r>
              <a:rPr lang="en-US" sz="2000" dirty="0" smtClean="0"/>
              <a:t> </a:t>
            </a:r>
            <a:r>
              <a:rPr lang="en-US" sz="2000" dirty="0" err="1" smtClean="0"/>
              <a:t>modeli</a:t>
            </a:r>
            <a:r>
              <a:rPr lang="en-US" sz="2000" dirty="0" smtClean="0"/>
              <a:t> </a:t>
            </a:r>
            <a:r>
              <a:rPr lang="en-US" sz="2000" dirty="0" err="1" smtClean="0"/>
              <a:t>podataka</a:t>
            </a:r>
            <a:r>
              <a:rPr lang="en-US" sz="2000" dirty="0" smtClean="0"/>
              <a:t> </a:t>
            </a:r>
            <a:r>
              <a:rPr lang="en-US" sz="2000" dirty="0" err="1" smtClean="0"/>
              <a:t>predstavlja</a:t>
            </a:r>
            <a:r>
              <a:rPr lang="en-US" sz="2000" dirty="0" smtClean="0"/>
              <a:t> </a:t>
            </a:r>
            <a:r>
              <a:rPr lang="en-US" sz="2000" dirty="0" err="1" smtClean="0"/>
              <a:t>apstraktniju</a:t>
            </a:r>
            <a:r>
              <a:rPr lang="en-US" sz="2000" dirty="0" smtClean="0"/>
              <a:t> </a:t>
            </a:r>
            <a:r>
              <a:rPr lang="en-US" sz="2000" dirty="0" err="1" smtClean="0"/>
              <a:t>perspektivu</a:t>
            </a:r>
            <a:r>
              <a:rPr lang="en-US" sz="2000" dirty="0" smtClean="0"/>
              <a:t> </a:t>
            </a:r>
            <a:r>
              <a:rPr lang="en-US" sz="2000" dirty="0" err="1" smtClean="0"/>
              <a:t>tako</a:t>
            </a:r>
            <a:r>
              <a:rPr lang="en-US" sz="2000" dirty="0" smtClean="0"/>
              <a:t> </a:t>
            </a:r>
            <a:r>
              <a:rPr lang="en-US" sz="2000" dirty="0" err="1" smtClean="0"/>
              <a:t>da</a:t>
            </a:r>
            <a:r>
              <a:rPr lang="en-US" sz="2000" dirty="0" smtClean="0"/>
              <a:t> </a:t>
            </a:r>
            <a:r>
              <a:rPr lang="en-US" sz="2000" dirty="0" err="1" smtClean="0"/>
              <a:t>identifikuj</a:t>
            </a:r>
            <a:r>
              <a:rPr lang="sr-Latn-RS" sz="2000" dirty="0" smtClean="0"/>
              <a:t>u</a:t>
            </a:r>
            <a:r>
              <a:rPr lang="en-US" sz="2000" dirty="0" smtClean="0"/>
              <a:t> </a:t>
            </a:r>
            <a:r>
              <a:rPr lang="en-US" sz="2000" dirty="0" err="1" smtClean="0"/>
              <a:t>samo</a:t>
            </a:r>
            <a:r>
              <a:rPr lang="en-US" sz="2000" dirty="0" smtClean="0"/>
              <a:t> </a:t>
            </a:r>
            <a:r>
              <a:rPr lang="en-US" sz="2000" dirty="0" err="1" smtClean="0"/>
              <a:t>osnovne</a:t>
            </a:r>
            <a:r>
              <a:rPr lang="en-US" sz="2000" dirty="0" smtClean="0"/>
              <a:t>, </a:t>
            </a:r>
            <a:r>
              <a:rPr lang="en-US" sz="2000" dirty="0" err="1" smtClean="0"/>
              <a:t>fundamentalne</a:t>
            </a:r>
            <a:r>
              <a:rPr lang="en-US" sz="2000" dirty="0" smtClean="0"/>
              <a:t> </a:t>
            </a:r>
            <a:r>
              <a:rPr lang="en-US" sz="2000" dirty="0" err="1" smtClean="0"/>
              <a:t>stvari</a:t>
            </a:r>
            <a:endParaRPr lang="en-US" sz="2000" dirty="0" smtClean="0"/>
          </a:p>
        </p:txBody>
      </p:sp>
      <p:sp>
        <p:nvSpPr>
          <p:cNvPr id="48133"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CF7B519E-B945-4995-BEAB-4067185909DE}" type="slidenum">
              <a:rPr lang="en-US"/>
              <a:pPr/>
              <a:t>38</a:t>
            </a:fld>
            <a:endParaRPr lang="en-US"/>
          </a:p>
        </p:txBody>
      </p:sp>
    </p:spTree>
  </p:cSld>
  <p:clrMapOvr>
    <a:masterClrMapping/>
  </p:clrMapOvr>
  <p:transition>
    <p:plus/>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Primer konceptualnog modela</a:t>
            </a:r>
          </a:p>
        </p:txBody>
      </p:sp>
      <p:sp>
        <p:nvSpPr>
          <p:cNvPr id="6147" name="Content Placeholder 2"/>
          <p:cNvSpPr>
            <a:spLocks noGrp="1"/>
          </p:cNvSpPr>
          <p:nvPr>
            <p:ph idx="1"/>
          </p:nvPr>
        </p:nvSpPr>
        <p:spPr>
          <a:xfrm>
            <a:off x="285750" y="1909763"/>
            <a:ext cx="3419351" cy="1735962"/>
          </a:xfrm>
          <a:solidFill>
            <a:schemeClr val="accent4">
              <a:lumMod val="60000"/>
              <a:lumOff val="40000"/>
            </a:schemeClr>
          </a:solidFill>
        </p:spPr>
        <p:txBody>
          <a:bodyPr/>
          <a:lstStyle/>
          <a:p>
            <a:pPr marL="257175" indent="-257175" eaLnBrk="1" fontAlgn="auto" hangingPunct="1">
              <a:spcAft>
                <a:spcPts val="0"/>
              </a:spcAft>
              <a:buFont typeface="Arial" panose="020B0604020202020204" pitchFamily="34" charset="0"/>
              <a:buNone/>
              <a:defRPr/>
            </a:pPr>
            <a:r>
              <a:rPr lang="en-US" sz="2000" dirty="0" err="1" smtClean="0"/>
              <a:t>Konceptualni</a:t>
            </a:r>
            <a:r>
              <a:rPr lang="en-US" sz="2000" dirty="0" smtClean="0"/>
              <a:t> ER </a:t>
            </a:r>
            <a:r>
              <a:rPr lang="en-US" sz="2000" dirty="0" err="1" smtClean="0"/>
              <a:t>dijagram</a:t>
            </a:r>
            <a:r>
              <a:rPr lang="en-US" sz="2000" dirty="0" smtClean="0"/>
              <a:t> </a:t>
            </a:r>
            <a:r>
              <a:rPr lang="en-US" sz="2000" dirty="0" err="1" smtClean="0"/>
              <a:t>modeluje</a:t>
            </a:r>
            <a:r>
              <a:rPr lang="en-US" sz="2000" dirty="0" smtClean="0"/>
              <a:t> </a:t>
            </a:r>
            <a:r>
              <a:rPr lang="en-US" sz="2000" dirty="0" err="1" smtClean="0"/>
              <a:t>informacije</a:t>
            </a:r>
            <a:r>
              <a:rPr lang="en-US" sz="2000" dirty="0" smtClean="0"/>
              <a:t> </a:t>
            </a:r>
            <a:r>
              <a:rPr lang="en-US" sz="2000" dirty="0" err="1" smtClean="0"/>
              <a:t>prikupljene</a:t>
            </a:r>
            <a:r>
              <a:rPr lang="en-US" sz="2000" dirty="0" smtClean="0"/>
              <a:t> </a:t>
            </a:r>
            <a:r>
              <a:rPr lang="en-US" sz="2000" dirty="0" err="1" smtClean="0"/>
              <a:t>na</a:t>
            </a:r>
            <a:r>
              <a:rPr lang="en-US" sz="2000" dirty="0" smtClean="0"/>
              <a:t> </a:t>
            </a:r>
            <a:r>
              <a:rPr lang="en-US" sz="2000" dirty="0" err="1" smtClean="0"/>
              <a:t>osnovu</a:t>
            </a:r>
            <a:r>
              <a:rPr lang="en-US" sz="2000" dirty="0" smtClean="0"/>
              <a:t> </a:t>
            </a:r>
            <a:r>
              <a:rPr lang="en-US" sz="2000" dirty="0" err="1" smtClean="0"/>
              <a:t>poslovnih</a:t>
            </a:r>
            <a:r>
              <a:rPr lang="en-US" sz="2000" dirty="0" smtClean="0"/>
              <a:t> </a:t>
            </a:r>
            <a:r>
              <a:rPr lang="en-US" sz="2000" dirty="0" err="1" smtClean="0"/>
              <a:t>zahteva</a:t>
            </a:r>
            <a:r>
              <a:rPr lang="en-US" sz="2000" dirty="0" smtClean="0"/>
              <a:t>.</a:t>
            </a:r>
          </a:p>
        </p:txBody>
      </p:sp>
      <p:sp>
        <p:nvSpPr>
          <p:cNvPr id="49157"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ED762334-1FAA-47D5-B0E3-9EF376908448}" type="slidenum">
              <a:rPr lang="en-US"/>
              <a:pPr/>
              <a:t>39</a:t>
            </a:fld>
            <a:endParaRPr lang="en-US"/>
          </a:p>
        </p:txBody>
      </p:sp>
      <p:pic>
        <p:nvPicPr>
          <p:cNvPr id="49158" name="Picture 3"/>
          <p:cNvPicPr>
            <a:picLocks noChangeAspect="1"/>
          </p:cNvPicPr>
          <p:nvPr/>
        </p:nvPicPr>
        <p:blipFill>
          <a:blip r:embed="rId2"/>
          <a:srcRect/>
          <a:stretch>
            <a:fillRect/>
          </a:stretch>
        </p:blipFill>
        <p:spPr bwMode="auto">
          <a:xfrm>
            <a:off x="3631935" y="1603169"/>
            <a:ext cx="5269079" cy="4085112"/>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Sadržaj</a:t>
            </a:r>
            <a:br>
              <a:rPr lang="en-US" smtClean="0"/>
            </a:br>
            <a:endParaRPr lang="en-US" smtClean="0"/>
          </a:p>
        </p:txBody>
      </p:sp>
      <p:sp>
        <p:nvSpPr>
          <p:cNvPr id="3" name="Content Placeholder 2"/>
          <p:cNvSpPr>
            <a:spLocks noGrp="1"/>
          </p:cNvSpPr>
          <p:nvPr>
            <p:ph idx="1"/>
          </p:nvPr>
        </p:nvSpPr>
        <p:spPr>
          <a:xfrm>
            <a:off x="628650" y="1403350"/>
            <a:ext cx="7886700" cy="4351338"/>
          </a:xfrm>
        </p:spPr>
        <p:txBody>
          <a:bodyPr/>
          <a:lstStyle/>
          <a:p>
            <a:pPr marL="457200" indent="-457200" eaLnBrk="1" fontAlgn="auto" hangingPunct="1">
              <a:spcAft>
                <a:spcPts val="0"/>
              </a:spcAft>
              <a:buFont typeface="Arial" panose="020B0604020202020204" pitchFamily="34" charset="0"/>
              <a:buAutoNum type="arabicPeriod"/>
              <a:defRPr/>
            </a:pPr>
            <a:endParaRPr lang="sr-Latn-RS" dirty="0" smtClean="0"/>
          </a:p>
          <a:p>
            <a:pPr marL="457200" indent="-457200" eaLnBrk="1" fontAlgn="auto" hangingPunct="1">
              <a:spcAft>
                <a:spcPts val="0"/>
              </a:spcAft>
              <a:buFont typeface="Arial" panose="020B0604020202020204" pitchFamily="34" charset="0"/>
              <a:buAutoNum type="arabicPeriod"/>
              <a:defRPr/>
            </a:pPr>
            <a:r>
              <a:rPr lang="en-US" dirty="0" smtClean="0"/>
              <a:t>P</a:t>
            </a:r>
            <a:r>
              <a:rPr lang="sr-Latn-RS" dirty="0" smtClean="0"/>
              <a:t>rincip dobrog modelovanja konceptualnog modela</a:t>
            </a:r>
          </a:p>
          <a:p>
            <a:pPr marL="457200" indent="-457200" eaLnBrk="1" fontAlgn="auto" hangingPunct="1">
              <a:spcAft>
                <a:spcPts val="0"/>
              </a:spcAft>
              <a:buFont typeface="Arial" panose="020B0604020202020204" pitchFamily="34" charset="0"/>
              <a:buAutoNum type="arabicPeriod"/>
              <a:defRPr/>
            </a:pPr>
            <a:r>
              <a:rPr lang="en-US" dirty="0" smtClean="0"/>
              <a:t>P</a:t>
            </a:r>
            <a:r>
              <a:rPr lang="sr-Latn-RS" dirty="0" smtClean="0"/>
              <a:t>rimeri izrade konceptualnog modela baze podataka</a:t>
            </a:r>
          </a:p>
          <a:p>
            <a:pPr marL="457200" indent="-457200" eaLnBrk="1" fontAlgn="auto" hangingPunct="1">
              <a:spcAft>
                <a:spcPts val="0"/>
              </a:spcAft>
              <a:buFont typeface="Arial" panose="020B0604020202020204" pitchFamily="34" charset="0"/>
              <a:buAutoNum type="arabicPeriod"/>
              <a:defRPr/>
            </a:pPr>
            <a:r>
              <a:rPr lang="en-US" dirty="0" smtClean="0"/>
              <a:t>K</a:t>
            </a:r>
            <a:r>
              <a:rPr lang="sr-Latn-RS" dirty="0" smtClean="0"/>
              <a:t>lasni dijagrami kao alternativa ER dijagramima</a:t>
            </a:r>
          </a:p>
          <a:p>
            <a:pPr marL="457200" indent="-457200" eaLnBrk="1" fontAlgn="auto" hangingPunct="1">
              <a:spcAft>
                <a:spcPts val="0"/>
              </a:spcAft>
              <a:buFont typeface="Arial" panose="020B0604020202020204" pitchFamily="34" charset="0"/>
              <a:buAutoNum type="arabicPeriod"/>
              <a:defRPr/>
            </a:pPr>
            <a:r>
              <a:rPr lang="en-US" dirty="0" smtClean="0"/>
              <a:t>L</a:t>
            </a:r>
            <a:r>
              <a:rPr lang="sr-Latn-RS" dirty="0" smtClean="0"/>
              <a:t>ogički model baze podataka</a:t>
            </a:r>
          </a:p>
          <a:p>
            <a:pPr marL="457200" indent="-457200" eaLnBrk="1" fontAlgn="auto" hangingPunct="1">
              <a:spcAft>
                <a:spcPts val="0"/>
              </a:spcAft>
              <a:buFont typeface="Arial" panose="020B0604020202020204" pitchFamily="34" charset="0"/>
              <a:buAutoNum type="arabicPeriod"/>
              <a:defRPr/>
            </a:pPr>
            <a:r>
              <a:rPr lang="en-US" dirty="0" smtClean="0"/>
              <a:t>F</a:t>
            </a:r>
            <a:r>
              <a:rPr lang="sr-Latn-RS" dirty="0" smtClean="0"/>
              <a:t>izički model baze podataka</a:t>
            </a:r>
            <a:endParaRPr lang="en-US" dirty="0"/>
          </a:p>
        </p:txBody>
      </p:sp>
    </p:spTree>
  </p:cSld>
  <p:clrMapOvr>
    <a:masterClrMapping/>
  </p:clrMapOvr>
  <p:transition>
    <p:plus/>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200" smtClean="0"/>
              <a:t>Logički model podataka</a:t>
            </a:r>
          </a:p>
        </p:txBody>
      </p:sp>
      <p:sp>
        <p:nvSpPr>
          <p:cNvPr id="3" name="Content Placeholder 2"/>
          <p:cNvSpPr>
            <a:spLocks noGrp="1"/>
          </p:cNvSpPr>
          <p:nvPr>
            <p:ph idx="1"/>
          </p:nvPr>
        </p:nvSpPr>
        <p:spPr>
          <a:xfrm>
            <a:off x="427038" y="996950"/>
            <a:ext cx="3810000" cy="4833938"/>
          </a:xfrm>
        </p:spPr>
        <p:txBody>
          <a:bodyPr/>
          <a:lstStyle/>
          <a:p>
            <a:pPr marL="0" indent="0" eaLnBrk="1" fontAlgn="auto" hangingPunct="1">
              <a:spcAft>
                <a:spcPts val="0"/>
              </a:spcAft>
              <a:buFont typeface="Arial" panose="020B0604020202020204" pitchFamily="34" charset="0"/>
              <a:buNone/>
              <a:defRPr/>
            </a:pPr>
            <a:r>
              <a:rPr lang="en-US" sz="2000" b="1" i="1" u="sng" dirty="0" err="1" smtClean="0">
                <a:solidFill>
                  <a:srgbClr val="FF0000"/>
                </a:solidFill>
              </a:rPr>
              <a:t>Logički</a:t>
            </a:r>
            <a:r>
              <a:rPr lang="en-US" sz="2000" b="1" i="1" u="sng" dirty="0" smtClean="0">
                <a:solidFill>
                  <a:srgbClr val="FF0000"/>
                </a:solidFill>
              </a:rPr>
              <a:t> model</a:t>
            </a:r>
            <a:r>
              <a:rPr lang="en-US" sz="2000" b="1" i="1" dirty="0" smtClean="0">
                <a:solidFill>
                  <a:srgbClr val="FF0000"/>
                </a:solidFill>
              </a:rPr>
              <a:t> </a:t>
            </a:r>
            <a:r>
              <a:rPr lang="en-US" sz="2000" b="1" i="1" dirty="0" err="1" smtClean="0">
                <a:solidFill>
                  <a:srgbClr val="FF0000"/>
                </a:solidFill>
              </a:rPr>
              <a:t>podataka</a:t>
            </a:r>
            <a:r>
              <a:rPr lang="en-US" sz="2000" i="1" dirty="0" smtClean="0"/>
              <a:t>: </a:t>
            </a:r>
            <a:r>
              <a:rPr lang="en-US" sz="2000" i="1" dirty="0" err="1" smtClean="0"/>
              <a:t>predstavlja</a:t>
            </a:r>
            <a:r>
              <a:rPr lang="en-US" sz="2000" i="1" dirty="0" smtClean="0"/>
              <a:t> model </a:t>
            </a:r>
            <a:r>
              <a:rPr lang="en-US" sz="2000" i="1" dirty="0" err="1" smtClean="0"/>
              <a:t>podataka</a:t>
            </a:r>
            <a:r>
              <a:rPr lang="en-US" sz="2000" i="1" dirty="0" smtClean="0"/>
              <a:t> </a:t>
            </a:r>
            <a:r>
              <a:rPr lang="en-US" sz="2000" i="1" dirty="0" err="1" smtClean="0"/>
              <a:t>određenog</a:t>
            </a:r>
            <a:r>
              <a:rPr lang="en-US" sz="2000" i="1" dirty="0" smtClean="0"/>
              <a:t> </a:t>
            </a:r>
            <a:r>
              <a:rPr lang="en-US" sz="2000" i="1" dirty="0" err="1" smtClean="0"/>
              <a:t>domena</a:t>
            </a:r>
            <a:r>
              <a:rPr lang="en-US" sz="2000" i="1" dirty="0" smtClean="0"/>
              <a:t> </a:t>
            </a:r>
            <a:r>
              <a:rPr lang="en-US" sz="2000" i="1" dirty="0" err="1" smtClean="0"/>
              <a:t>problema</a:t>
            </a:r>
            <a:r>
              <a:rPr lang="sr-Latn-RS" sz="2000" i="1" dirty="0" smtClean="0"/>
              <a:t>:</a:t>
            </a:r>
            <a:endParaRPr lang="en-US" sz="2000" i="1" dirty="0" smtClean="0"/>
          </a:p>
          <a:p>
            <a:pPr marL="0" indent="0" eaLnBrk="1" fontAlgn="auto" hangingPunct="1">
              <a:spcAft>
                <a:spcPts val="0"/>
              </a:spcAft>
              <a:buFont typeface="Wingdings" pitchFamily="2" charset="2"/>
              <a:buChar char="Ø"/>
              <a:defRPr/>
            </a:pPr>
            <a:r>
              <a:rPr lang="en-US" sz="2000" i="1" dirty="0" err="1" smtClean="0"/>
              <a:t>koji</a:t>
            </a:r>
            <a:r>
              <a:rPr lang="en-US" sz="2000" i="1" dirty="0" smtClean="0"/>
              <a:t> se </a:t>
            </a:r>
            <a:r>
              <a:rPr lang="en-US" sz="2000" i="1" dirty="0" err="1" smtClean="0"/>
              <a:t>izražava</a:t>
            </a:r>
            <a:r>
              <a:rPr lang="en-US" sz="2000" i="1" dirty="0" smtClean="0"/>
              <a:t> </a:t>
            </a:r>
            <a:r>
              <a:rPr lang="en-US" sz="2000" i="1" dirty="0" err="1" smtClean="0"/>
              <a:t>nezavisno</a:t>
            </a:r>
            <a:r>
              <a:rPr lang="en-US" sz="2000" i="1" dirty="0" smtClean="0"/>
              <a:t> </a:t>
            </a:r>
            <a:r>
              <a:rPr lang="en-US" sz="2000" i="1" dirty="0" err="1" smtClean="0"/>
              <a:t>od</a:t>
            </a:r>
            <a:r>
              <a:rPr lang="en-US" sz="2000" i="1" dirty="0" smtClean="0"/>
              <a:t> </a:t>
            </a:r>
            <a:r>
              <a:rPr lang="en-US" sz="2000" i="1" dirty="0" err="1" smtClean="0"/>
              <a:t>određenog</a:t>
            </a:r>
            <a:r>
              <a:rPr lang="en-US" sz="2000" i="1" dirty="0" smtClean="0"/>
              <a:t> </a:t>
            </a:r>
            <a:r>
              <a:rPr lang="en-US" sz="2000" i="1" dirty="0" err="1" smtClean="0"/>
              <a:t>sistema</a:t>
            </a:r>
            <a:r>
              <a:rPr lang="en-US" sz="2000" i="1" dirty="0" smtClean="0"/>
              <a:t> </a:t>
            </a:r>
            <a:r>
              <a:rPr lang="en-US" sz="2000" i="1" dirty="0" err="1" smtClean="0"/>
              <a:t>za</a:t>
            </a:r>
            <a:r>
              <a:rPr lang="en-US" sz="2000" i="1" dirty="0" smtClean="0"/>
              <a:t> </a:t>
            </a:r>
            <a:r>
              <a:rPr lang="en-US" sz="2000" i="1" dirty="0" err="1" smtClean="0"/>
              <a:t>upravljanje</a:t>
            </a:r>
            <a:r>
              <a:rPr lang="en-US" sz="2000" i="1" dirty="0" smtClean="0"/>
              <a:t> </a:t>
            </a:r>
            <a:r>
              <a:rPr lang="en-US" sz="2000" i="1" dirty="0" err="1" smtClean="0"/>
              <a:t>bazom</a:t>
            </a:r>
            <a:r>
              <a:rPr lang="en-US" sz="2000" i="1" dirty="0" smtClean="0"/>
              <a:t> </a:t>
            </a:r>
            <a:r>
              <a:rPr lang="en-US" sz="2000" i="1" dirty="0" err="1" smtClean="0"/>
              <a:t>podataka</a:t>
            </a:r>
            <a:r>
              <a:rPr lang="en-US" sz="2000" i="1" dirty="0" smtClean="0"/>
              <a:t> </a:t>
            </a:r>
            <a:r>
              <a:rPr lang="en-US" sz="2000" i="1" dirty="0" err="1" smtClean="0"/>
              <a:t>ili</a:t>
            </a:r>
            <a:r>
              <a:rPr lang="en-US" sz="2000" i="1" dirty="0" smtClean="0"/>
              <a:t> </a:t>
            </a:r>
            <a:r>
              <a:rPr lang="en-US" sz="2000" i="1" dirty="0" err="1" smtClean="0"/>
              <a:t>tehnologije</a:t>
            </a:r>
            <a:r>
              <a:rPr lang="en-US" sz="2000" i="1" dirty="0" smtClean="0"/>
              <a:t> </a:t>
            </a:r>
            <a:r>
              <a:rPr lang="en-US" sz="2000" i="1" dirty="0" err="1" smtClean="0"/>
              <a:t>skladištenja</a:t>
            </a:r>
            <a:r>
              <a:rPr lang="en-US" sz="2000" i="1" dirty="0" smtClean="0"/>
              <a:t> (</a:t>
            </a:r>
            <a:r>
              <a:rPr lang="en-US" sz="2000" i="1" dirty="0" err="1" smtClean="0"/>
              <a:t>fizički</a:t>
            </a:r>
            <a:r>
              <a:rPr lang="en-US" sz="2000" i="1" dirty="0" smtClean="0"/>
              <a:t> model </a:t>
            </a:r>
            <a:r>
              <a:rPr lang="en-US" sz="2000" i="1" dirty="0" err="1" smtClean="0"/>
              <a:t>podataka</a:t>
            </a:r>
            <a:r>
              <a:rPr lang="en-US" sz="2000" i="1" dirty="0" smtClean="0"/>
              <a:t>), </a:t>
            </a:r>
          </a:p>
          <a:p>
            <a:pPr marL="0" indent="0" eaLnBrk="1" fontAlgn="auto" hangingPunct="1">
              <a:spcAft>
                <a:spcPts val="0"/>
              </a:spcAft>
              <a:buFont typeface="Wingdings" pitchFamily="2" charset="2"/>
              <a:buChar char="Ø"/>
              <a:defRPr/>
            </a:pPr>
            <a:r>
              <a:rPr lang="en-US" sz="2000" i="1" dirty="0" err="1" smtClean="0"/>
              <a:t>ali</a:t>
            </a:r>
            <a:r>
              <a:rPr lang="en-US" sz="2000" i="1" dirty="0" smtClean="0"/>
              <a:t> se </a:t>
            </a:r>
            <a:r>
              <a:rPr lang="en-US" sz="2000" i="1" dirty="0" err="1" smtClean="0"/>
              <a:t>vezuje</a:t>
            </a:r>
            <a:r>
              <a:rPr lang="en-US" sz="2000" i="1" dirty="0" smtClean="0"/>
              <a:t> </a:t>
            </a:r>
            <a:r>
              <a:rPr lang="en-US" sz="2000" i="1" dirty="0" err="1" smtClean="0"/>
              <a:t>za</a:t>
            </a:r>
            <a:r>
              <a:rPr lang="en-US" sz="2000" i="1" dirty="0" smtClean="0"/>
              <a:t> </a:t>
            </a:r>
            <a:r>
              <a:rPr lang="en-US" sz="2000" i="1" dirty="0" err="1" smtClean="0"/>
              <a:t>određenu</a:t>
            </a:r>
            <a:r>
              <a:rPr lang="en-US" sz="2000" i="1" dirty="0" smtClean="0"/>
              <a:t> </a:t>
            </a:r>
            <a:r>
              <a:rPr lang="en-US" sz="2000" i="1" dirty="0" err="1" smtClean="0"/>
              <a:t>struktur</a:t>
            </a:r>
            <a:r>
              <a:rPr lang="sr-Latn-RS" sz="2000" i="1" dirty="0" smtClean="0"/>
              <a:t>u</a:t>
            </a:r>
            <a:r>
              <a:rPr lang="en-US" sz="2000" i="1" dirty="0" smtClean="0"/>
              <a:t> </a:t>
            </a:r>
            <a:r>
              <a:rPr lang="en-US" sz="2000" i="1" dirty="0" err="1" smtClean="0"/>
              <a:t>podataka</a:t>
            </a:r>
            <a:r>
              <a:rPr lang="en-US" sz="2000" i="1" dirty="0" smtClean="0"/>
              <a:t> </a:t>
            </a:r>
            <a:r>
              <a:rPr lang="en-US" sz="2000" i="1" dirty="0" err="1" smtClean="0"/>
              <a:t>kao</a:t>
            </a:r>
            <a:r>
              <a:rPr lang="en-US" sz="2000" i="1" dirty="0" smtClean="0"/>
              <a:t> </a:t>
            </a:r>
            <a:r>
              <a:rPr lang="en-US" sz="2000" i="1" dirty="0" err="1" smtClean="0"/>
              <a:t>što</a:t>
            </a:r>
            <a:r>
              <a:rPr lang="en-US" sz="2000" i="1" dirty="0" smtClean="0"/>
              <a:t> </a:t>
            </a:r>
            <a:r>
              <a:rPr lang="en-US" sz="2000" i="1" dirty="0" err="1" smtClean="0"/>
              <a:t>su</a:t>
            </a:r>
            <a:r>
              <a:rPr lang="en-US" sz="2000" i="1" dirty="0" smtClean="0"/>
              <a:t> </a:t>
            </a:r>
            <a:r>
              <a:rPr lang="en-US" sz="2000" i="1" dirty="0" err="1" smtClean="0"/>
              <a:t>relacione</a:t>
            </a:r>
            <a:r>
              <a:rPr lang="en-US" sz="2000" i="1" dirty="0" smtClean="0"/>
              <a:t> </a:t>
            </a:r>
            <a:r>
              <a:rPr lang="en-US" sz="2000" i="1" dirty="0" err="1" smtClean="0"/>
              <a:t>baze</a:t>
            </a:r>
            <a:r>
              <a:rPr lang="en-US" sz="2000" i="1" dirty="0" smtClean="0"/>
              <a:t> </a:t>
            </a:r>
            <a:r>
              <a:rPr lang="en-US" sz="2000" i="1" dirty="0" err="1" smtClean="0"/>
              <a:t>podataka</a:t>
            </a:r>
            <a:r>
              <a:rPr lang="en-US" sz="2000" i="1" dirty="0" smtClean="0"/>
              <a:t>, </a:t>
            </a:r>
            <a:r>
              <a:rPr lang="en-US" sz="2000" i="1" dirty="0" err="1" smtClean="0"/>
              <a:t>objektno</a:t>
            </a:r>
            <a:r>
              <a:rPr lang="en-US" sz="2000" i="1" dirty="0" smtClean="0"/>
              <a:t> </a:t>
            </a:r>
            <a:r>
              <a:rPr lang="en-US" sz="2000" i="1" dirty="0" err="1" smtClean="0"/>
              <a:t>orijentisane</a:t>
            </a:r>
            <a:r>
              <a:rPr lang="en-US" sz="2000" i="1" dirty="0" smtClean="0"/>
              <a:t> </a:t>
            </a:r>
            <a:r>
              <a:rPr lang="en-US" sz="2000" i="1" dirty="0" err="1" smtClean="0"/>
              <a:t>baze</a:t>
            </a:r>
            <a:r>
              <a:rPr lang="en-US" sz="2000" i="1" dirty="0" smtClean="0"/>
              <a:t>, </a:t>
            </a:r>
            <a:r>
              <a:rPr lang="en-US" sz="2000" i="1" dirty="0" err="1" smtClean="0"/>
              <a:t>ili</a:t>
            </a:r>
            <a:r>
              <a:rPr lang="en-US" sz="2000" i="1" dirty="0" smtClean="0"/>
              <a:t> </a:t>
            </a:r>
            <a:r>
              <a:rPr lang="en-US" sz="2000" i="1" dirty="0" err="1" smtClean="0"/>
              <a:t>tekstualne</a:t>
            </a:r>
            <a:r>
              <a:rPr lang="en-US" sz="2000" i="1" dirty="0" smtClean="0"/>
              <a:t> </a:t>
            </a:r>
            <a:r>
              <a:rPr lang="en-US" sz="2000" i="1" dirty="0" err="1" smtClean="0"/>
              <a:t>baze</a:t>
            </a:r>
            <a:r>
              <a:rPr lang="en-US" sz="2000" dirty="0" smtClean="0"/>
              <a:t>.</a:t>
            </a:r>
            <a:endParaRPr lang="sr-Latn-RS" sz="2000" dirty="0" smtClean="0"/>
          </a:p>
          <a:p>
            <a:pPr marL="0" indent="0" eaLnBrk="1" fontAlgn="auto" hangingPunct="1">
              <a:spcAft>
                <a:spcPts val="0"/>
              </a:spcAft>
              <a:buFont typeface="Wingdings" pitchFamily="2" charset="2"/>
              <a:buChar char="Ø"/>
              <a:defRPr/>
            </a:pPr>
            <a:r>
              <a:rPr lang="pl-PL" sz="2000" dirty="0" smtClean="0"/>
              <a:t>Logički modeli podataka predstavljaju apstraktnu strukturu domena informacija.</a:t>
            </a:r>
            <a:endParaRPr lang="en-US" sz="2000" dirty="0" smtClean="0"/>
          </a:p>
        </p:txBody>
      </p:sp>
      <p:sp>
        <p:nvSpPr>
          <p:cNvPr id="50181" name="Slide Number Placeholder 4"/>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4A966175-EFF1-4376-A8D0-774084D8343A}" type="slidenum">
              <a:rPr lang="en-US"/>
              <a:pPr/>
              <a:t>40</a:t>
            </a:fld>
            <a:endParaRPr lang="en-US"/>
          </a:p>
        </p:txBody>
      </p:sp>
      <p:sp>
        <p:nvSpPr>
          <p:cNvPr id="50182" name="Content Placeholder 2"/>
          <p:cNvSpPr txBox="1">
            <a:spLocks/>
          </p:cNvSpPr>
          <p:nvPr/>
        </p:nvSpPr>
        <p:spPr bwMode="auto">
          <a:xfrm>
            <a:off x="4332288" y="1776413"/>
            <a:ext cx="3702050" cy="330200"/>
          </a:xfrm>
          <a:prstGeom prst="rect">
            <a:avLst/>
          </a:prstGeom>
          <a:noFill/>
          <a:ln w="9525">
            <a:noFill/>
            <a:miter lim="800000"/>
            <a:headEnd/>
            <a:tailEnd/>
          </a:ln>
        </p:spPr>
        <p:txBody>
          <a:bodyPr/>
          <a:lstStyle/>
          <a:p>
            <a:pPr eaLnBrk="1" hangingPunct="1">
              <a:lnSpc>
                <a:spcPct val="90000"/>
              </a:lnSpc>
              <a:spcBef>
                <a:spcPts val="1000"/>
              </a:spcBef>
            </a:pPr>
            <a:endParaRPr lang="en-US" sz="1300" i="1">
              <a:solidFill>
                <a:srgbClr val="404040"/>
              </a:solidFill>
            </a:endParaRPr>
          </a:p>
        </p:txBody>
      </p:sp>
      <p:pic>
        <p:nvPicPr>
          <p:cNvPr id="50183" name="Picture 3"/>
          <p:cNvPicPr>
            <a:picLocks noChangeAspect="1"/>
          </p:cNvPicPr>
          <p:nvPr/>
        </p:nvPicPr>
        <p:blipFill>
          <a:blip r:embed="rId2"/>
          <a:srcRect/>
          <a:stretch>
            <a:fillRect/>
          </a:stretch>
        </p:blipFill>
        <p:spPr bwMode="auto">
          <a:xfrm>
            <a:off x="4332288" y="1203325"/>
            <a:ext cx="4503737" cy="2513013"/>
          </a:xfrm>
          <a:prstGeom prst="rect">
            <a:avLst/>
          </a:prstGeom>
          <a:noFill/>
          <a:ln w="9525">
            <a:noFill/>
            <a:miter lim="800000"/>
            <a:headEnd/>
            <a:tailEnd/>
          </a:ln>
        </p:spPr>
      </p:pic>
      <p:sp>
        <p:nvSpPr>
          <p:cNvPr id="7" name="Content Placeholder 2"/>
          <p:cNvSpPr txBox="1">
            <a:spLocks/>
          </p:cNvSpPr>
          <p:nvPr/>
        </p:nvSpPr>
        <p:spPr bwMode="auto">
          <a:xfrm>
            <a:off x="4776788" y="3895725"/>
            <a:ext cx="3703637" cy="1981200"/>
          </a:xfrm>
          <a:prstGeom prst="rect">
            <a:avLst/>
          </a:prstGeom>
          <a:solidFill>
            <a:schemeClr val="accent4">
              <a:lumMod val="60000"/>
              <a:lumOff val="40000"/>
            </a:schemeClr>
          </a:solidFill>
          <a:ln>
            <a:noFill/>
          </a:ln>
          <a:effectLst/>
          <a:extLst>
            <a:ext uri="{909E8E84-426E-40DD-AFC4-6F175D3DCCD1}"/>
            <a:ext uri="{91240B29-F687-4F45-9708-019B960494DF}"/>
            <a:ext uri="{AF507438-7753-43E0-B8FC-AC1667EBCBE1}"/>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defRPr/>
            </a:pPr>
            <a:r>
              <a:rPr lang="sr-Latn-RS" sz="2000" b="1" i="1" kern="0" dirty="0" smtClean="0"/>
              <a:t>Kada je validiran i odobren, logički model podataka</a:t>
            </a:r>
            <a:r>
              <a:rPr lang="sr-Latn-RS" sz="2000" kern="0" dirty="0" smtClean="0"/>
              <a:t> </a:t>
            </a:r>
            <a:r>
              <a:rPr lang="sr-Latn-RS" sz="2000" b="1" i="1" kern="0" dirty="0" smtClean="0"/>
              <a:t>može postati osnova fizičkog modela podataka i formirati bazu podataka.</a:t>
            </a:r>
            <a:endParaRPr lang="sr-Latn-RS" sz="2000" i="1" kern="0" dirty="0"/>
          </a:p>
        </p:txBody>
      </p:sp>
    </p:spTree>
  </p:cSld>
  <p:clrMapOvr>
    <a:masterClrMapping/>
  </p:clrMapOvr>
  <p:transition>
    <p:plus/>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Logički model podataka</a:t>
            </a:r>
          </a:p>
        </p:txBody>
      </p:sp>
      <p:sp>
        <p:nvSpPr>
          <p:cNvPr id="8195" name="Content Placeholder 2"/>
          <p:cNvSpPr>
            <a:spLocks noGrp="1"/>
          </p:cNvSpPr>
          <p:nvPr>
            <p:ph idx="1"/>
          </p:nvPr>
        </p:nvSpPr>
        <p:spPr>
          <a:xfrm>
            <a:off x="261938" y="1330325"/>
            <a:ext cx="4156075" cy="4060825"/>
          </a:xfrm>
          <a:solidFill>
            <a:schemeClr val="accent5">
              <a:lumMod val="60000"/>
              <a:lumOff val="40000"/>
            </a:schemeClr>
          </a:solidFill>
        </p:spPr>
        <p:txBody>
          <a:bodyPr/>
          <a:lstStyle/>
          <a:p>
            <a:pPr marL="0" indent="0" eaLnBrk="1" fontAlgn="auto" hangingPunct="1">
              <a:spcAft>
                <a:spcPts val="0"/>
              </a:spcAft>
              <a:buFont typeface="Arial" panose="020B0604020202020204" pitchFamily="34" charset="0"/>
              <a:buNone/>
              <a:defRPr/>
            </a:pPr>
            <a:r>
              <a:rPr lang="vi-VN" sz="2000" dirty="0" smtClean="0">
                <a:solidFill>
                  <a:schemeClr val="tx1"/>
                </a:solidFill>
                <a:latin typeface="Calibri" pitchFamily="34" charset="0"/>
                <a:cs typeface="Calibri" pitchFamily="34" charset="0"/>
              </a:rPr>
              <a:t>Logički modeli podataka treba da budu zasnovani na strukturama identifikovanim u prethodno urađenom konceptualnom modelu podataka, jer on opisuje semantiku informacija, koju opisuje i logič</a:t>
            </a:r>
            <a:r>
              <a:rPr lang="sr-Latn-RS" sz="2000" dirty="0" smtClean="0">
                <a:solidFill>
                  <a:schemeClr val="tx1"/>
                </a:solidFill>
                <a:cs typeface="Calibri" pitchFamily="34" charset="0"/>
              </a:rPr>
              <a:t>k</a:t>
            </a:r>
            <a:r>
              <a:rPr lang="vi-VN" sz="2000" dirty="0" smtClean="0">
                <a:solidFill>
                  <a:schemeClr val="tx1"/>
                </a:solidFill>
                <a:latin typeface="Calibri" pitchFamily="34" charset="0"/>
                <a:cs typeface="Calibri" pitchFamily="34" charset="0"/>
              </a:rPr>
              <a:t>i model.</a:t>
            </a:r>
            <a:endParaRPr lang="sr-Latn-RS" sz="2000" dirty="0" smtClean="0">
              <a:solidFill>
                <a:schemeClr val="tx1"/>
              </a:solidFill>
              <a:cs typeface="Calibri" pitchFamily="34" charset="0"/>
            </a:endParaRPr>
          </a:p>
          <a:p>
            <a:pPr marL="0" indent="0" eaLnBrk="1" fontAlgn="auto" hangingPunct="1">
              <a:spcAft>
                <a:spcPts val="0"/>
              </a:spcAft>
              <a:buFont typeface="Arial" panose="020B0604020202020204" pitchFamily="34" charset="0"/>
              <a:buNone/>
              <a:defRPr/>
            </a:pPr>
            <a:r>
              <a:rPr lang="en-US" sz="2000" dirty="0" err="1" smtClean="0">
                <a:solidFill>
                  <a:schemeClr val="tx1"/>
                </a:solidFill>
                <a:cs typeface="Calibri" pitchFamily="34" charset="0"/>
              </a:rPr>
              <a:t>Logički</a:t>
            </a:r>
            <a:r>
              <a:rPr lang="en-US" sz="2000" dirty="0" smtClean="0">
                <a:solidFill>
                  <a:schemeClr val="tx1"/>
                </a:solidFill>
                <a:cs typeface="Calibri" pitchFamily="34" charset="0"/>
              </a:rPr>
              <a:t> model se </a:t>
            </a:r>
            <a:r>
              <a:rPr lang="en-US" sz="2000" dirty="0" err="1" smtClean="0">
                <a:solidFill>
                  <a:schemeClr val="tx1"/>
                </a:solidFill>
              </a:rPr>
              <a:t>sastoji</a:t>
            </a:r>
            <a:r>
              <a:rPr lang="en-US" sz="2000" dirty="0" smtClean="0">
                <a:solidFill>
                  <a:schemeClr val="tx1"/>
                </a:solidFill>
              </a:rPr>
              <a:t> </a:t>
            </a:r>
            <a:r>
              <a:rPr lang="en-US" sz="2000" dirty="0" err="1" smtClean="0">
                <a:solidFill>
                  <a:schemeClr val="tx1"/>
                </a:solidFill>
              </a:rPr>
              <a:t>od</a:t>
            </a:r>
            <a:r>
              <a:rPr lang="en-US" sz="2000" dirty="0" smtClean="0">
                <a:solidFill>
                  <a:schemeClr val="tx1"/>
                </a:solidFill>
              </a:rPr>
              <a:t> </a:t>
            </a:r>
            <a:r>
              <a:rPr lang="en-US" sz="2000" dirty="0" err="1" smtClean="0">
                <a:solidFill>
                  <a:schemeClr val="tx1"/>
                </a:solidFill>
              </a:rPr>
              <a:t>potpuno</a:t>
            </a:r>
            <a:r>
              <a:rPr lang="en-US" sz="2000" dirty="0" smtClean="0">
                <a:solidFill>
                  <a:schemeClr val="tx1"/>
                </a:solidFill>
              </a:rPr>
              <a:t> </a:t>
            </a:r>
            <a:r>
              <a:rPr lang="en-US" sz="2000" dirty="0" err="1" smtClean="0">
                <a:solidFill>
                  <a:schemeClr val="tx1"/>
                </a:solidFill>
              </a:rPr>
              <a:t>normalizovanih</a:t>
            </a:r>
            <a:r>
              <a:rPr lang="en-US" sz="2000" dirty="0" smtClean="0">
                <a:solidFill>
                  <a:schemeClr val="tx1"/>
                </a:solidFill>
              </a:rPr>
              <a:t> </a:t>
            </a:r>
            <a:r>
              <a:rPr lang="en-US" sz="2000" dirty="0" err="1" smtClean="0">
                <a:solidFill>
                  <a:schemeClr val="tx1"/>
                </a:solidFill>
              </a:rPr>
              <a:t>objekata</a:t>
            </a:r>
            <a:r>
              <a:rPr lang="en-US" sz="2000" dirty="0" smtClean="0">
                <a:solidFill>
                  <a:schemeClr val="tx1"/>
                </a:solidFill>
              </a:rPr>
              <a:t> </a:t>
            </a:r>
            <a:r>
              <a:rPr lang="en-US" sz="2000" dirty="0" err="1" smtClean="0">
                <a:solidFill>
                  <a:schemeClr val="tx1"/>
                </a:solidFill>
              </a:rPr>
              <a:t>čiji</a:t>
            </a:r>
            <a:r>
              <a:rPr lang="en-US" sz="2000" dirty="0" smtClean="0">
                <a:solidFill>
                  <a:schemeClr val="tx1"/>
                </a:solidFill>
              </a:rPr>
              <a:t> </a:t>
            </a:r>
            <a:r>
              <a:rPr lang="en-US" sz="2000" dirty="0" err="1" smtClean="0">
                <a:solidFill>
                  <a:schemeClr val="tx1"/>
                </a:solidFill>
              </a:rPr>
              <a:t>su</a:t>
            </a:r>
            <a:r>
              <a:rPr lang="en-US" sz="2000" dirty="0" smtClean="0">
                <a:solidFill>
                  <a:schemeClr val="tx1"/>
                </a:solidFill>
              </a:rPr>
              <a:t> </a:t>
            </a:r>
            <a:r>
              <a:rPr lang="en-US" sz="2000" dirty="0" err="1" smtClean="0">
                <a:solidFill>
                  <a:schemeClr val="tx1"/>
                </a:solidFill>
              </a:rPr>
              <a:t>svi</a:t>
            </a:r>
            <a:r>
              <a:rPr lang="en-US" sz="2000" dirty="0" smtClean="0">
                <a:solidFill>
                  <a:schemeClr val="tx1"/>
                </a:solidFill>
              </a:rPr>
              <a:t> </a:t>
            </a:r>
            <a:r>
              <a:rPr lang="en-US" sz="2000" dirty="0" err="1" smtClean="0">
                <a:solidFill>
                  <a:schemeClr val="tx1"/>
                </a:solidFill>
              </a:rPr>
              <a:t>atributi</a:t>
            </a:r>
            <a:r>
              <a:rPr lang="en-US" sz="2000" dirty="0" smtClean="0">
                <a:solidFill>
                  <a:schemeClr val="tx1"/>
                </a:solidFill>
              </a:rPr>
              <a:t> </a:t>
            </a:r>
            <a:r>
              <a:rPr lang="en-US" sz="2000" dirty="0" err="1" smtClean="0">
                <a:solidFill>
                  <a:schemeClr val="tx1"/>
                </a:solidFill>
              </a:rPr>
              <a:t>definisani</a:t>
            </a:r>
            <a:r>
              <a:rPr lang="en-US" sz="2000" dirty="0" smtClean="0">
                <a:solidFill>
                  <a:schemeClr val="tx1"/>
                </a:solidFill>
              </a:rPr>
              <a:t>. </a:t>
            </a:r>
          </a:p>
          <a:p>
            <a:pPr marL="0" indent="0" eaLnBrk="1" fontAlgn="auto" hangingPunct="1">
              <a:spcAft>
                <a:spcPts val="0"/>
              </a:spcAft>
              <a:buFont typeface="Arial" panose="020B0604020202020204" pitchFamily="34" charset="0"/>
              <a:buNone/>
              <a:defRPr/>
            </a:pPr>
            <a:r>
              <a:rPr lang="en-US" sz="2000" dirty="0" err="1" smtClean="0">
                <a:solidFill>
                  <a:schemeClr val="tx1"/>
                </a:solidFill>
              </a:rPr>
              <a:t>Definisan</a:t>
            </a:r>
            <a:r>
              <a:rPr lang="en-US" sz="2000" dirty="0" smtClean="0">
                <a:solidFill>
                  <a:schemeClr val="tx1"/>
                </a:solidFill>
              </a:rPr>
              <a:t> je tip </a:t>
            </a:r>
            <a:r>
              <a:rPr lang="en-US" sz="2000" dirty="0" err="1" smtClean="0">
                <a:solidFill>
                  <a:schemeClr val="tx1"/>
                </a:solidFill>
              </a:rPr>
              <a:t>podataka</a:t>
            </a:r>
            <a:r>
              <a:rPr lang="en-US" sz="2000" dirty="0" smtClean="0">
                <a:solidFill>
                  <a:schemeClr val="tx1"/>
                </a:solidFill>
              </a:rPr>
              <a:t> </a:t>
            </a:r>
            <a:r>
              <a:rPr lang="en-US" sz="2000" dirty="0" err="1" smtClean="0">
                <a:solidFill>
                  <a:schemeClr val="tx1"/>
                </a:solidFill>
              </a:rPr>
              <a:t>i</a:t>
            </a:r>
            <a:r>
              <a:rPr lang="en-US" sz="2000" dirty="0" smtClean="0">
                <a:solidFill>
                  <a:schemeClr val="tx1"/>
                </a:solidFill>
              </a:rPr>
              <a:t> </a:t>
            </a:r>
            <a:r>
              <a:rPr lang="en-US" sz="2000" dirty="0" err="1" smtClean="0">
                <a:solidFill>
                  <a:schemeClr val="tx1"/>
                </a:solidFill>
              </a:rPr>
              <a:t>domen</a:t>
            </a:r>
            <a:r>
              <a:rPr lang="en-US" sz="2000" dirty="0" smtClean="0">
                <a:solidFill>
                  <a:schemeClr val="tx1"/>
                </a:solidFill>
              </a:rPr>
              <a:t> </a:t>
            </a:r>
            <a:r>
              <a:rPr lang="en-US" sz="2000" dirty="0" err="1" smtClean="0">
                <a:solidFill>
                  <a:schemeClr val="tx1"/>
                </a:solidFill>
              </a:rPr>
              <a:t>svih</a:t>
            </a:r>
            <a:r>
              <a:rPr lang="en-US" sz="2000" dirty="0" smtClean="0">
                <a:solidFill>
                  <a:schemeClr val="tx1"/>
                </a:solidFill>
              </a:rPr>
              <a:t> </a:t>
            </a:r>
            <a:r>
              <a:rPr lang="en-US" sz="2000" dirty="0" err="1" smtClean="0">
                <a:solidFill>
                  <a:schemeClr val="tx1"/>
                </a:solidFill>
              </a:rPr>
              <a:t>atributa</a:t>
            </a:r>
            <a:r>
              <a:rPr lang="en-US" sz="2000" dirty="0" smtClean="0">
                <a:solidFill>
                  <a:schemeClr val="tx1"/>
                </a:solidFill>
              </a:rPr>
              <a:t>, </a:t>
            </a:r>
            <a:r>
              <a:rPr lang="en-US" sz="2000" dirty="0" err="1" smtClean="0">
                <a:solidFill>
                  <a:schemeClr val="tx1"/>
                </a:solidFill>
              </a:rPr>
              <a:t>kao</a:t>
            </a:r>
            <a:r>
              <a:rPr lang="en-US" sz="2000" dirty="0" smtClean="0">
                <a:solidFill>
                  <a:schemeClr val="tx1"/>
                </a:solidFill>
              </a:rPr>
              <a:t> </a:t>
            </a:r>
            <a:r>
              <a:rPr lang="en-US" sz="2000" dirty="0" err="1" smtClean="0">
                <a:solidFill>
                  <a:schemeClr val="tx1"/>
                </a:solidFill>
              </a:rPr>
              <a:t>i</a:t>
            </a:r>
            <a:r>
              <a:rPr lang="en-US" sz="2000" dirty="0" smtClean="0">
                <a:solidFill>
                  <a:schemeClr val="tx1"/>
                </a:solidFill>
              </a:rPr>
              <a:t> </a:t>
            </a:r>
            <a:r>
              <a:rPr lang="en-US" sz="2000" dirty="0" err="1" smtClean="0">
                <a:solidFill>
                  <a:schemeClr val="tx1"/>
                </a:solidFill>
              </a:rPr>
              <a:t>atributi</a:t>
            </a:r>
            <a:r>
              <a:rPr lang="en-US" sz="2000" dirty="0" smtClean="0">
                <a:solidFill>
                  <a:schemeClr val="tx1"/>
                </a:solidFill>
              </a:rPr>
              <a:t> </a:t>
            </a:r>
            <a:r>
              <a:rPr lang="en-US" sz="2000" dirty="0" err="1" smtClean="0">
                <a:solidFill>
                  <a:schemeClr val="tx1"/>
                </a:solidFill>
              </a:rPr>
              <a:t>koji</a:t>
            </a:r>
            <a:r>
              <a:rPr lang="en-US" sz="2000" dirty="0" smtClean="0">
                <a:solidFill>
                  <a:schemeClr val="tx1"/>
                </a:solidFill>
              </a:rPr>
              <a:t> </a:t>
            </a:r>
            <a:r>
              <a:rPr lang="en-US" sz="2000" dirty="0" err="1" smtClean="0">
                <a:solidFill>
                  <a:schemeClr val="tx1"/>
                </a:solidFill>
              </a:rPr>
              <a:t>su</a:t>
            </a:r>
            <a:r>
              <a:rPr lang="en-US" sz="2000" dirty="0" smtClean="0">
                <a:solidFill>
                  <a:schemeClr val="tx1"/>
                </a:solidFill>
              </a:rPr>
              <a:t> </a:t>
            </a:r>
            <a:r>
              <a:rPr lang="en-US" sz="2000" dirty="0" err="1" smtClean="0">
                <a:solidFill>
                  <a:schemeClr val="tx1"/>
                </a:solidFill>
              </a:rPr>
              <a:t>kandidati</a:t>
            </a:r>
            <a:r>
              <a:rPr lang="en-US" sz="2000" dirty="0" smtClean="0">
                <a:solidFill>
                  <a:schemeClr val="tx1"/>
                </a:solidFill>
              </a:rPr>
              <a:t> </a:t>
            </a:r>
            <a:r>
              <a:rPr lang="en-US" sz="2000" dirty="0" err="1" smtClean="0">
                <a:solidFill>
                  <a:schemeClr val="tx1"/>
                </a:solidFill>
              </a:rPr>
              <a:t>za</a:t>
            </a:r>
            <a:r>
              <a:rPr lang="en-US" sz="2000" dirty="0" smtClean="0">
                <a:solidFill>
                  <a:schemeClr val="tx1"/>
                </a:solidFill>
              </a:rPr>
              <a:t> </a:t>
            </a:r>
            <a:r>
              <a:rPr lang="en-US" sz="2000" dirty="0" err="1" smtClean="0">
                <a:solidFill>
                  <a:schemeClr val="tx1"/>
                </a:solidFill>
              </a:rPr>
              <a:t>ključeve</a:t>
            </a:r>
            <a:r>
              <a:rPr lang="sr-Latn-RS" sz="2000" dirty="0" smtClean="0">
                <a:solidFill>
                  <a:schemeClr val="tx1"/>
                </a:solidFill>
              </a:rPr>
              <a:t>.</a:t>
            </a:r>
            <a:endParaRPr lang="en-US" sz="2000" dirty="0" smtClean="0">
              <a:solidFill>
                <a:schemeClr val="tx1"/>
              </a:solidFill>
            </a:endParaRPr>
          </a:p>
        </p:txBody>
      </p:sp>
      <p:sp>
        <p:nvSpPr>
          <p:cNvPr id="51205" name="Slide Number Placeholder 3"/>
          <p:cNvSpPr>
            <a:spLocks noGrp="1"/>
          </p:cNvSpPr>
          <p:nvPr>
            <p:ph type="sldNum" sz="quarter" idx="4294967295"/>
          </p:nvPr>
        </p:nvSpPr>
        <p:spPr bwMode="auto">
          <a:xfrm>
            <a:off x="8334375" y="6370638"/>
            <a:ext cx="809625" cy="352425"/>
          </a:xfrm>
          <a:prstGeom prst="rect">
            <a:avLst/>
          </a:prstGeom>
          <a:noFill/>
          <a:ln>
            <a:miter lim="800000"/>
            <a:headEnd/>
            <a:tailEnd/>
          </a:ln>
        </p:spPr>
        <p:txBody>
          <a:bodyPr/>
          <a:lstStyle/>
          <a:p>
            <a:fld id="{7BEFB79E-9506-4A07-BBF5-5BE27F74E060}" type="slidenum">
              <a:rPr lang="en-US"/>
              <a:pPr/>
              <a:t>41</a:t>
            </a:fld>
            <a:endParaRPr lang="en-US"/>
          </a:p>
        </p:txBody>
      </p:sp>
      <p:sp>
        <p:nvSpPr>
          <p:cNvPr id="36870" name="Content Placeholder 2"/>
          <p:cNvSpPr txBox="1">
            <a:spLocks/>
          </p:cNvSpPr>
          <p:nvPr/>
        </p:nvSpPr>
        <p:spPr bwMode="auto">
          <a:xfrm>
            <a:off x="4452938" y="1306513"/>
            <a:ext cx="4275137" cy="4108450"/>
          </a:xfrm>
          <a:prstGeom prst="rect">
            <a:avLst/>
          </a:prstGeom>
          <a:solidFill>
            <a:schemeClr val="tx2">
              <a:lumMod val="20000"/>
              <a:lumOff val="80000"/>
            </a:schemeClr>
          </a:solidFill>
          <a:ln w="9525">
            <a:noFill/>
            <a:miter lim="800000"/>
            <a:headEnd/>
            <a:tailEnd/>
          </a:ln>
        </p:spPr>
        <p:txBody>
          <a:bodyPr/>
          <a:lstStyle/>
          <a:p>
            <a:pPr marL="257175" indent="-257175" eaLnBrk="1" hangingPunct="1">
              <a:lnSpc>
                <a:spcPct val="90000"/>
              </a:lnSpc>
              <a:spcBef>
                <a:spcPts val="1000"/>
              </a:spcBef>
              <a:buFontTx/>
              <a:buChar char="•"/>
              <a:defRPr/>
            </a:pPr>
            <a:r>
              <a:rPr lang="en-US" dirty="0" err="1">
                <a:solidFill>
                  <a:srgbClr val="404040"/>
                </a:solidFill>
                <a:latin typeface="Calibri" pitchFamily="34" charset="0"/>
                <a:cs typeface="Calibri" pitchFamily="34" charset="0"/>
              </a:rPr>
              <a:t>Može</a:t>
            </a:r>
            <a:r>
              <a:rPr lang="en-US" dirty="0">
                <a:solidFill>
                  <a:srgbClr val="404040"/>
                </a:solidFill>
                <a:latin typeface="Calibri" pitchFamily="34" charset="0"/>
                <a:cs typeface="Calibri" pitchFamily="34" charset="0"/>
              </a:rPr>
              <a:t> se </a:t>
            </a:r>
            <a:r>
              <a:rPr lang="en-US" dirty="0" err="1">
                <a:solidFill>
                  <a:srgbClr val="404040"/>
                </a:solidFill>
                <a:latin typeface="Calibri" pitchFamily="34" charset="0"/>
                <a:cs typeface="Calibri" pitchFamily="34" charset="0"/>
              </a:rPr>
              <a:t>reći</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da</a:t>
            </a:r>
            <a:r>
              <a:rPr lang="en-US" dirty="0">
                <a:solidFill>
                  <a:srgbClr val="404040"/>
                </a:solidFill>
                <a:latin typeface="Calibri" pitchFamily="34" charset="0"/>
                <a:cs typeface="Calibri" pitchFamily="34" charset="0"/>
              </a:rPr>
              <a:t> je </a:t>
            </a:r>
            <a:r>
              <a:rPr lang="en-US" dirty="0" err="1">
                <a:solidFill>
                  <a:srgbClr val="404040"/>
                </a:solidFill>
                <a:latin typeface="Calibri" pitchFamily="34" charset="0"/>
                <a:cs typeface="Calibri" pitchFamily="34" charset="0"/>
              </a:rPr>
              <a:t>logičko</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projektovanje</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relacionih</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baza</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podataka</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postupak</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kojim</a:t>
            </a:r>
            <a:r>
              <a:rPr lang="en-US" dirty="0">
                <a:solidFill>
                  <a:srgbClr val="404040"/>
                </a:solidFill>
                <a:latin typeface="Calibri" pitchFamily="34" charset="0"/>
                <a:cs typeface="Calibri" pitchFamily="34" charset="0"/>
              </a:rPr>
              <a:t> se </a:t>
            </a:r>
            <a:r>
              <a:rPr lang="en-US" dirty="0" err="1">
                <a:solidFill>
                  <a:srgbClr val="404040"/>
                </a:solidFill>
                <a:latin typeface="Calibri" pitchFamily="34" charset="0"/>
                <a:cs typeface="Calibri" pitchFamily="34" charset="0"/>
              </a:rPr>
              <a:t>ranije</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definisani</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konceptualni</a:t>
            </a:r>
            <a:r>
              <a:rPr lang="en-US" dirty="0">
                <a:solidFill>
                  <a:srgbClr val="404040"/>
                </a:solidFill>
                <a:latin typeface="Calibri" pitchFamily="34" charset="0"/>
                <a:cs typeface="Calibri" pitchFamily="34" charset="0"/>
              </a:rPr>
              <a:t> model </a:t>
            </a:r>
            <a:r>
              <a:rPr lang="en-US" dirty="0" err="1">
                <a:solidFill>
                  <a:srgbClr val="404040"/>
                </a:solidFill>
                <a:latin typeface="Calibri" pitchFamily="34" charset="0"/>
                <a:cs typeface="Calibri" pitchFamily="34" charset="0"/>
              </a:rPr>
              <a:t>transformiše</a:t>
            </a:r>
            <a:r>
              <a:rPr lang="en-US" dirty="0">
                <a:solidFill>
                  <a:srgbClr val="404040"/>
                </a:solidFill>
                <a:latin typeface="Calibri" pitchFamily="34" charset="0"/>
                <a:cs typeface="Calibri" pitchFamily="34" charset="0"/>
              </a:rPr>
              <a:t> u </a:t>
            </a:r>
            <a:r>
              <a:rPr lang="en-US" dirty="0" err="1">
                <a:solidFill>
                  <a:srgbClr val="404040"/>
                </a:solidFill>
                <a:latin typeface="Calibri" pitchFamily="34" charset="0"/>
                <a:cs typeface="Calibri" pitchFamily="34" charset="0"/>
              </a:rPr>
              <a:t>šemu</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odnosno</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opis</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baze</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podataka</a:t>
            </a:r>
            <a:r>
              <a:rPr lang="en-US" dirty="0">
                <a:solidFill>
                  <a:srgbClr val="404040"/>
                </a:solidFill>
                <a:latin typeface="Calibri" pitchFamily="34" charset="0"/>
                <a:cs typeface="Calibri" pitchFamily="34" charset="0"/>
              </a:rPr>
              <a:t> u </a:t>
            </a:r>
            <a:r>
              <a:rPr lang="en-US" dirty="0" err="1">
                <a:solidFill>
                  <a:srgbClr val="404040"/>
                </a:solidFill>
                <a:latin typeface="Calibri" pitchFamily="34" charset="0"/>
                <a:cs typeface="Calibri" pitchFamily="34" charset="0"/>
              </a:rPr>
              <a:t>strukturu</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relacione</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baze</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podataka</a:t>
            </a:r>
            <a:r>
              <a:rPr lang="en-US" dirty="0">
                <a:solidFill>
                  <a:srgbClr val="404040"/>
                </a:solidFill>
                <a:latin typeface="Calibri" pitchFamily="34" charset="0"/>
                <a:cs typeface="Calibri" pitchFamily="34" charset="0"/>
              </a:rPr>
              <a:t>.</a:t>
            </a:r>
          </a:p>
          <a:p>
            <a:pPr marL="257175" indent="-257175" eaLnBrk="1" hangingPunct="1">
              <a:lnSpc>
                <a:spcPct val="90000"/>
              </a:lnSpc>
              <a:spcBef>
                <a:spcPts val="1000"/>
              </a:spcBef>
              <a:buFontTx/>
              <a:buChar char="•"/>
              <a:defRPr/>
            </a:pPr>
            <a:r>
              <a:rPr lang="en-US" dirty="0" err="1">
                <a:solidFill>
                  <a:srgbClr val="404040"/>
                </a:solidFill>
                <a:latin typeface="Calibri" pitchFamily="34" charset="0"/>
                <a:cs typeface="Calibri" pitchFamily="34" charset="0"/>
              </a:rPr>
              <a:t>Ako</a:t>
            </a:r>
            <a:r>
              <a:rPr lang="en-US" dirty="0">
                <a:solidFill>
                  <a:srgbClr val="404040"/>
                </a:solidFill>
                <a:latin typeface="Calibri" pitchFamily="34" charset="0"/>
                <a:cs typeface="Calibri" pitchFamily="34" charset="0"/>
              </a:rPr>
              <a:t> je </a:t>
            </a:r>
            <a:r>
              <a:rPr lang="en-US" dirty="0" err="1">
                <a:solidFill>
                  <a:srgbClr val="404040"/>
                </a:solidFill>
                <a:latin typeface="Calibri" pitchFamily="34" charset="0"/>
                <a:cs typeface="Calibri" pitchFamily="34" charset="0"/>
              </a:rPr>
              <a:t>konceptualni</a:t>
            </a:r>
            <a:r>
              <a:rPr lang="en-US" dirty="0">
                <a:solidFill>
                  <a:srgbClr val="404040"/>
                </a:solidFill>
                <a:latin typeface="Calibri" pitchFamily="34" charset="0"/>
                <a:cs typeface="Calibri" pitchFamily="34" charset="0"/>
              </a:rPr>
              <a:t> model </a:t>
            </a:r>
            <a:r>
              <a:rPr lang="en-US" dirty="0" err="1">
                <a:solidFill>
                  <a:srgbClr val="404040"/>
                </a:solidFill>
                <a:latin typeface="Calibri" pitchFamily="34" charset="0"/>
                <a:cs typeface="Calibri" pitchFamily="34" charset="0"/>
              </a:rPr>
              <a:t>već</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preveden</a:t>
            </a:r>
            <a:r>
              <a:rPr lang="en-US" dirty="0">
                <a:solidFill>
                  <a:srgbClr val="404040"/>
                </a:solidFill>
                <a:latin typeface="Calibri" pitchFamily="34" charset="0"/>
                <a:cs typeface="Calibri" pitchFamily="34" charset="0"/>
              </a:rPr>
              <a:t> u </a:t>
            </a:r>
            <a:r>
              <a:rPr lang="en-US" dirty="0" err="1">
                <a:solidFill>
                  <a:srgbClr val="404040"/>
                </a:solidFill>
                <a:latin typeface="Calibri" pitchFamily="34" charset="0"/>
                <a:cs typeface="Calibri" pitchFamily="34" charset="0"/>
              </a:rPr>
              <a:t>relacioni</a:t>
            </a:r>
            <a:r>
              <a:rPr lang="en-US" dirty="0">
                <a:solidFill>
                  <a:srgbClr val="404040"/>
                </a:solidFill>
                <a:latin typeface="Calibri" pitchFamily="34" charset="0"/>
                <a:cs typeface="Calibri" pitchFamily="34" charset="0"/>
              </a:rPr>
              <a:t> model, </a:t>
            </a:r>
            <a:r>
              <a:rPr lang="en-US" dirty="0" err="1">
                <a:solidFill>
                  <a:srgbClr val="404040"/>
                </a:solidFill>
                <a:latin typeface="Calibri" pitchFamily="34" charset="0"/>
                <a:cs typeface="Calibri" pitchFamily="34" charset="0"/>
              </a:rPr>
              <a:t>na</a:t>
            </a:r>
            <a:r>
              <a:rPr lang="en-US" dirty="0">
                <a:solidFill>
                  <a:srgbClr val="404040"/>
                </a:solidFill>
                <a:latin typeface="Calibri" pitchFamily="34" charset="0"/>
                <a:cs typeface="Calibri" pitchFamily="34" charset="0"/>
              </a:rPr>
              <a:t> primer </a:t>
            </a:r>
            <a:r>
              <a:rPr lang="en-US" dirty="0" err="1">
                <a:solidFill>
                  <a:srgbClr val="404040"/>
                </a:solidFill>
                <a:latin typeface="Calibri" pitchFamily="34" charset="0"/>
                <a:cs typeface="Calibri" pitchFamily="34" charset="0"/>
              </a:rPr>
              <a:t>normalizacijom</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tabela</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nikakva</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transformacija</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nije</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potrebna</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Međutim</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ako</a:t>
            </a:r>
            <a:r>
              <a:rPr lang="en-US" dirty="0">
                <a:solidFill>
                  <a:srgbClr val="404040"/>
                </a:solidFill>
                <a:latin typeface="Calibri" pitchFamily="34" charset="0"/>
                <a:cs typeface="Calibri" pitchFamily="34" charset="0"/>
              </a:rPr>
              <a:t> je </a:t>
            </a:r>
            <a:r>
              <a:rPr lang="en-US" dirty="0" err="1">
                <a:solidFill>
                  <a:srgbClr val="404040"/>
                </a:solidFill>
                <a:latin typeface="Calibri" pitchFamily="34" charset="0"/>
                <a:cs typeface="Calibri" pitchFamily="34" charset="0"/>
              </a:rPr>
              <a:t>konceptualni</a:t>
            </a:r>
            <a:r>
              <a:rPr lang="en-US" dirty="0">
                <a:solidFill>
                  <a:srgbClr val="404040"/>
                </a:solidFill>
                <a:latin typeface="Calibri" pitchFamily="34" charset="0"/>
                <a:cs typeface="Calibri" pitchFamily="34" charset="0"/>
              </a:rPr>
              <a:t> model </a:t>
            </a:r>
            <a:r>
              <a:rPr lang="en-US" dirty="0" err="1">
                <a:solidFill>
                  <a:srgbClr val="404040"/>
                </a:solidFill>
                <a:latin typeface="Calibri" pitchFamily="34" charset="0"/>
                <a:cs typeface="Calibri" pitchFamily="34" charset="0"/>
              </a:rPr>
              <a:t>izrađen</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kao</a:t>
            </a:r>
            <a:r>
              <a:rPr lang="en-US" dirty="0">
                <a:solidFill>
                  <a:srgbClr val="404040"/>
                </a:solidFill>
                <a:latin typeface="Calibri" pitchFamily="34" charset="0"/>
                <a:cs typeface="Calibri" pitchFamily="34" charset="0"/>
              </a:rPr>
              <a:t> model </a:t>
            </a:r>
            <a:r>
              <a:rPr lang="en-US" dirty="0" err="1">
                <a:solidFill>
                  <a:srgbClr val="404040"/>
                </a:solidFill>
                <a:latin typeface="Calibri" pitchFamily="34" charset="0"/>
                <a:cs typeface="Calibri" pitchFamily="34" charset="0"/>
              </a:rPr>
              <a:t>objekti</a:t>
            </a:r>
            <a:r>
              <a:rPr lang="en-US" dirty="0">
                <a:solidFill>
                  <a:srgbClr val="404040"/>
                </a:solidFill>
                <a:latin typeface="Calibri" pitchFamily="34" charset="0"/>
                <a:cs typeface="Calibri" pitchFamily="34" charset="0"/>
              </a:rPr>
              <a:t> – </a:t>
            </a:r>
            <a:r>
              <a:rPr lang="en-US" dirty="0" err="1">
                <a:solidFill>
                  <a:srgbClr val="404040"/>
                </a:solidFill>
                <a:latin typeface="Calibri" pitchFamily="34" charset="0"/>
                <a:cs typeface="Calibri" pitchFamily="34" charset="0"/>
              </a:rPr>
              <a:t>veze</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potrebno</a:t>
            </a:r>
            <a:r>
              <a:rPr lang="en-US" dirty="0">
                <a:solidFill>
                  <a:srgbClr val="404040"/>
                </a:solidFill>
                <a:latin typeface="Calibri" pitchFamily="34" charset="0"/>
                <a:cs typeface="Calibri" pitchFamily="34" charset="0"/>
              </a:rPr>
              <a:t> je </a:t>
            </a:r>
            <a:r>
              <a:rPr lang="en-US" dirty="0" err="1">
                <a:solidFill>
                  <a:srgbClr val="404040"/>
                </a:solidFill>
                <a:latin typeface="Calibri" pitchFamily="34" charset="0"/>
                <a:cs typeface="Calibri" pitchFamily="34" charset="0"/>
              </a:rPr>
              <a:t>izvršiti</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njegovu</a:t>
            </a:r>
            <a:r>
              <a:rPr lang="en-US" dirty="0">
                <a:solidFill>
                  <a:srgbClr val="404040"/>
                </a:solidFill>
                <a:latin typeface="Calibri" pitchFamily="34" charset="0"/>
                <a:cs typeface="Calibri" pitchFamily="34" charset="0"/>
              </a:rPr>
              <a:t> </a:t>
            </a:r>
            <a:r>
              <a:rPr lang="en-US" dirty="0" err="1">
                <a:solidFill>
                  <a:srgbClr val="404040"/>
                </a:solidFill>
                <a:latin typeface="Calibri" pitchFamily="34" charset="0"/>
                <a:cs typeface="Calibri" pitchFamily="34" charset="0"/>
              </a:rPr>
              <a:t>transformaciju</a:t>
            </a:r>
            <a:r>
              <a:rPr lang="en-US" dirty="0">
                <a:solidFill>
                  <a:srgbClr val="404040"/>
                </a:solidFill>
                <a:latin typeface="Calibri" pitchFamily="34" charset="0"/>
                <a:cs typeface="Calibri" pitchFamily="34" charset="0"/>
              </a:rPr>
              <a:t> u </a:t>
            </a:r>
            <a:r>
              <a:rPr lang="en-US" dirty="0" err="1">
                <a:solidFill>
                  <a:srgbClr val="404040"/>
                </a:solidFill>
                <a:latin typeface="Calibri" pitchFamily="34" charset="0"/>
                <a:cs typeface="Calibri" pitchFamily="34" charset="0"/>
              </a:rPr>
              <a:t>relacioni</a:t>
            </a:r>
            <a:r>
              <a:rPr lang="en-US" dirty="0">
                <a:solidFill>
                  <a:srgbClr val="404040"/>
                </a:solidFill>
                <a:latin typeface="Calibri" pitchFamily="34" charset="0"/>
                <a:cs typeface="Calibri" pitchFamily="34" charset="0"/>
              </a:rPr>
              <a:t> model. </a:t>
            </a:r>
          </a:p>
          <a:p>
            <a:pPr marL="257175" indent="-257175" eaLnBrk="1" hangingPunct="1">
              <a:lnSpc>
                <a:spcPct val="90000"/>
              </a:lnSpc>
              <a:spcBef>
                <a:spcPts val="1000"/>
              </a:spcBef>
              <a:defRPr/>
            </a:pPr>
            <a:r>
              <a:rPr lang="en-US" sz="1300" dirty="0">
                <a:solidFill>
                  <a:srgbClr val="404040"/>
                </a:solidFill>
              </a:rPr>
              <a:t/>
            </a:r>
            <a:br>
              <a:rPr lang="en-US" sz="1300" dirty="0">
                <a:solidFill>
                  <a:srgbClr val="404040"/>
                </a:solidFill>
              </a:rPr>
            </a:br>
            <a:endParaRPr lang="en-US" sz="1300" dirty="0">
              <a:solidFill>
                <a:srgbClr val="404040"/>
              </a:solidFill>
            </a:endParaRPr>
          </a:p>
          <a:p>
            <a:pPr marL="257175" indent="-257175" eaLnBrk="1" hangingPunct="1">
              <a:lnSpc>
                <a:spcPct val="90000"/>
              </a:lnSpc>
              <a:spcBef>
                <a:spcPts val="1000"/>
              </a:spcBef>
              <a:defRPr/>
            </a:pPr>
            <a:r>
              <a:rPr lang="en-US" sz="1300" dirty="0">
                <a:solidFill>
                  <a:srgbClr val="404040"/>
                </a:solidFill>
              </a:rPr>
              <a:t> </a:t>
            </a:r>
            <a:endParaRPr lang="en-US" sz="1300" i="1" dirty="0">
              <a:solidFill>
                <a:srgbClr val="404040"/>
              </a:solidFill>
            </a:endParaRPr>
          </a:p>
        </p:txBody>
      </p:sp>
    </p:spTree>
  </p:cSld>
  <p:clrMapOvr>
    <a:masterClrMapping/>
  </p:clrMapOvr>
  <p:transition>
    <p:plus/>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2875" y="671513"/>
            <a:ext cx="9001125" cy="646112"/>
          </a:xfrm>
          <a:prstGeom prst="rect">
            <a:avLst/>
          </a:prstGeom>
          <a:solidFill>
            <a:schemeClr val="accent4">
              <a:lumMod val="40000"/>
              <a:lumOff val="60000"/>
            </a:schemeClr>
          </a:solidFill>
        </p:spPr>
        <p:txBody>
          <a:bodyPr>
            <a:spAutoFit/>
          </a:bodyPr>
          <a:lstStyle/>
          <a:p>
            <a:pPr>
              <a:defRPr/>
            </a:pPr>
            <a:r>
              <a:rPr lang="vi-VN" dirty="0"/>
              <a:t>Prednosti izrade logičkog modela podataka kao posrednika između konceptualnog i fizičkog modela, umesto direktnog generisanja fizičkog modela podataka su sledeće:</a:t>
            </a:r>
            <a:endParaRPr lang="en-US" dirty="0"/>
          </a:p>
        </p:txBody>
      </p:sp>
      <p:sp>
        <p:nvSpPr>
          <p:cNvPr id="5" name="Rectangle 4"/>
          <p:cNvSpPr/>
          <p:nvPr/>
        </p:nvSpPr>
        <p:spPr>
          <a:xfrm>
            <a:off x="238125" y="1744663"/>
            <a:ext cx="8905875" cy="3416300"/>
          </a:xfrm>
          <a:prstGeom prst="rect">
            <a:avLst/>
          </a:prstGeom>
          <a:solidFill>
            <a:schemeClr val="accent4">
              <a:lumMod val="60000"/>
              <a:lumOff val="40000"/>
            </a:schemeClr>
          </a:solidFill>
        </p:spPr>
        <p:txBody>
          <a:bodyPr>
            <a:spAutoFit/>
          </a:bodyPr>
          <a:lstStyle/>
          <a:p>
            <a:pPr marL="342900" indent="-342900">
              <a:buFont typeface="+mj-lt"/>
              <a:buAutoNum type="arabicParenR"/>
              <a:defRPr/>
            </a:pPr>
            <a:r>
              <a:rPr lang="vi-VN" dirty="0"/>
              <a:t>Obzirom da se proizvodi na osnovu konceptualnog modela podataka, logički model podatka odražava zahteve za poslovnim informacijama, u koje nisu ugrađeni zahtevi za performansama već pravila o svojstvima podataka (kao što su funkcionalne zavisnosti). Ova pravila se ne mogu uvek izvesti iz fizičkog modela podataka, koji može biti denormalizovan ili izmenjen na neki drugi način.</a:t>
            </a:r>
          </a:p>
          <a:p>
            <a:pPr marL="342900" indent="-342900">
              <a:buFont typeface="+mj-lt"/>
              <a:buAutoNum type="arabicParenR"/>
              <a:defRPr/>
            </a:pPr>
            <a:r>
              <a:rPr lang="vi-VN" dirty="0"/>
              <a:t>Ako se baza podataka prenese na drugi DBMS koji podržava slične strukture (npr., drugi relacioni DBMS ili novu verziju istog DBMS-a koji ima različite performanse), logički model podataka se može koristi</a:t>
            </a:r>
            <a:r>
              <a:rPr lang="sr-Latn-RS" dirty="0"/>
              <a:t>ti</a:t>
            </a:r>
            <a:r>
              <a:rPr lang="vi-VN" dirty="0"/>
              <a:t> kao osnova za novi fizički model podataka. Zadatak prevođenja konceptualnog modela podataka u relacioni logič</a:t>
            </a:r>
            <a:r>
              <a:rPr lang="sr-Latn-RS" dirty="0"/>
              <a:t>k</a:t>
            </a:r>
            <a:r>
              <a:rPr lang="vi-VN" dirty="0"/>
              <a:t>i model je sasvim jednostavan, a čak je i za velike modele malo verovatno da će trajati više od nekoliko dana. Zapravo, mnogi CASE alati pružaju mogućnosti da se logički model podataka automatski generiše iz konceptualnog modela.</a:t>
            </a:r>
          </a:p>
        </p:txBody>
      </p:sp>
    </p:spTree>
  </p:cSld>
  <p:clrMapOvr>
    <a:masterClrMapping/>
  </p:clrMapOvr>
  <p:transition>
    <p:plus/>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bwMode="auto">
          <a:xfrm>
            <a:off x="392113" y="82550"/>
            <a:ext cx="8320087" cy="77311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smtClean="0">
                <a:solidFill>
                  <a:srgbClr val="C00000"/>
                </a:solidFill>
              </a:rPr>
              <a:t>Fizički model podataka</a:t>
            </a:r>
            <a:endParaRPr lang="en-US" smtClean="0">
              <a:solidFill>
                <a:srgbClr val="C00000"/>
              </a:solidFill>
            </a:endParaRPr>
          </a:p>
        </p:txBody>
      </p:sp>
      <p:sp>
        <p:nvSpPr>
          <p:cNvPr id="53251" name="Content Placeholder 2"/>
          <p:cNvSpPr>
            <a:spLocks noGrp="1"/>
          </p:cNvSpPr>
          <p:nvPr>
            <p:ph sz="half" idx="1"/>
          </p:nvPr>
        </p:nvSpPr>
        <p:spPr bwMode="auto">
          <a:xfrm>
            <a:off x="422275" y="969963"/>
            <a:ext cx="8318500" cy="930275"/>
          </a:xfrm>
          <a:solidFill>
            <a:srgbClr val="FFFF66"/>
          </a:solid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 typeface="Arial" charset="0"/>
              <a:buNone/>
            </a:pPr>
            <a:r>
              <a:rPr lang="en-US" sz="2000" u="sng" dirty="0" err="1" smtClean="0"/>
              <a:t>Fizički</a:t>
            </a:r>
            <a:r>
              <a:rPr lang="en-US" sz="2000" u="sng" dirty="0" smtClean="0"/>
              <a:t> model</a:t>
            </a:r>
            <a:r>
              <a:rPr lang="en-US" sz="2000" dirty="0" smtClean="0"/>
              <a:t> </a:t>
            </a:r>
            <a:r>
              <a:rPr lang="en-US" sz="2000" dirty="0" err="1" smtClean="0"/>
              <a:t>predstavlja</a:t>
            </a:r>
            <a:r>
              <a:rPr lang="en-US" sz="2000" dirty="0" smtClean="0"/>
              <a:t> </a:t>
            </a:r>
            <a:r>
              <a:rPr lang="en-US" sz="2000" dirty="0" err="1" smtClean="0"/>
              <a:t>način</a:t>
            </a:r>
            <a:r>
              <a:rPr lang="en-US" sz="2000" dirty="0" smtClean="0"/>
              <a:t> </a:t>
            </a:r>
            <a:r>
              <a:rPr lang="en-US" sz="2000" dirty="0" err="1" smtClean="0"/>
              <a:t>na</a:t>
            </a:r>
            <a:r>
              <a:rPr lang="en-US" sz="2000" dirty="0" smtClean="0"/>
              <a:t> </a:t>
            </a:r>
            <a:r>
              <a:rPr lang="en-US" sz="2000" dirty="0" err="1" smtClean="0"/>
              <a:t>koji</a:t>
            </a:r>
            <a:r>
              <a:rPr lang="en-US" sz="2000" dirty="0" smtClean="0"/>
              <a:t> </a:t>
            </a:r>
            <a:r>
              <a:rPr lang="en-US" sz="2000" dirty="0" err="1" smtClean="0"/>
              <a:t>treba</a:t>
            </a:r>
            <a:r>
              <a:rPr lang="en-US" sz="2000" dirty="0" smtClean="0"/>
              <a:t> </a:t>
            </a:r>
            <a:r>
              <a:rPr lang="en-US" sz="2000" dirty="0" err="1" smtClean="0"/>
              <a:t>struktuirati</a:t>
            </a:r>
            <a:r>
              <a:rPr lang="en-US" sz="2000" dirty="0" smtClean="0"/>
              <a:t> </a:t>
            </a:r>
            <a:r>
              <a:rPr lang="en-US" sz="2000" dirty="0" err="1" smtClean="0"/>
              <a:t>i</a:t>
            </a:r>
            <a:r>
              <a:rPr lang="en-US" sz="2000" dirty="0" smtClean="0"/>
              <a:t> </a:t>
            </a:r>
            <a:r>
              <a:rPr lang="en-US" sz="2000" dirty="0" err="1" smtClean="0"/>
              <a:t>povezati</a:t>
            </a:r>
            <a:r>
              <a:rPr lang="en-US" sz="2000" dirty="0" smtClean="0"/>
              <a:t> </a:t>
            </a:r>
            <a:r>
              <a:rPr lang="en-US" sz="2000" dirty="0" err="1" smtClean="0"/>
              <a:t>podatke</a:t>
            </a:r>
            <a:r>
              <a:rPr lang="en-US" sz="2000" dirty="0" smtClean="0"/>
              <a:t> u </a:t>
            </a:r>
            <a:r>
              <a:rPr lang="en-US" sz="2000" dirty="0" err="1" smtClean="0"/>
              <a:t>određenom</a:t>
            </a:r>
            <a:r>
              <a:rPr lang="en-US" sz="2000" dirty="0" smtClean="0"/>
              <a:t> DBMS-u, </a:t>
            </a:r>
            <a:r>
              <a:rPr lang="en-US" sz="2000" dirty="0" err="1" smtClean="0"/>
              <a:t>tako</a:t>
            </a:r>
            <a:r>
              <a:rPr lang="en-US" sz="2000" dirty="0" smtClean="0"/>
              <a:t> </a:t>
            </a:r>
            <a:r>
              <a:rPr lang="en-US" sz="2000" dirty="0" err="1" smtClean="0"/>
              <a:t>da</a:t>
            </a:r>
            <a:r>
              <a:rPr lang="en-US" sz="2000" dirty="0" smtClean="0"/>
              <a:t> je </a:t>
            </a:r>
            <a:r>
              <a:rPr lang="en-US" sz="2000" dirty="0" err="1" smtClean="0"/>
              <a:t>važno</a:t>
            </a:r>
            <a:r>
              <a:rPr lang="en-US" sz="2000" dirty="0" smtClean="0"/>
              <a:t> </a:t>
            </a:r>
            <a:r>
              <a:rPr lang="en-US" sz="2000" dirty="0" err="1" smtClean="0"/>
              <a:t>razmotriti</a:t>
            </a:r>
            <a:r>
              <a:rPr lang="en-US" sz="2000" dirty="0" smtClean="0"/>
              <a:t> </a:t>
            </a:r>
            <a:r>
              <a:rPr lang="en-US" sz="2000" dirty="0" err="1" smtClean="0"/>
              <a:t>konvenciju</a:t>
            </a:r>
            <a:r>
              <a:rPr lang="en-US" sz="2000" dirty="0" smtClean="0"/>
              <a:t> </a:t>
            </a:r>
            <a:r>
              <a:rPr lang="en-US" sz="2000" dirty="0" err="1" smtClean="0"/>
              <a:t>i</a:t>
            </a:r>
            <a:r>
              <a:rPr lang="en-US" sz="2000" dirty="0" smtClean="0"/>
              <a:t> </a:t>
            </a:r>
            <a:r>
              <a:rPr lang="en-US" sz="2000" dirty="0" err="1" smtClean="0"/>
              <a:t>ograničenje</a:t>
            </a:r>
            <a:r>
              <a:rPr lang="en-US" sz="2000" dirty="0" smtClean="0"/>
              <a:t> DBMS-a </a:t>
            </a:r>
            <a:r>
              <a:rPr lang="en-US" sz="2000" dirty="0" err="1" smtClean="0"/>
              <a:t>koji</a:t>
            </a:r>
            <a:r>
              <a:rPr lang="en-US" sz="2000" dirty="0" smtClean="0"/>
              <a:t> se </a:t>
            </a:r>
            <a:r>
              <a:rPr lang="en-US" sz="2000" dirty="0" err="1" smtClean="0"/>
              <a:t>koristi</a:t>
            </a:r>
            <a:r>
              <a:rPr lang="en-US" sz="2000" dirty="0" smtClean="0"/>
              <a:t> </a:t>
            </a:r>
            <a:r>
              <a:rPr lang="en-US" sz="2000" dirty="0" err="1" smtClean="0"/>
              <a:t>prilikom</a:t>
            </a:r>
            <a:r>
              <a:rPr lang="en-US" sz="2000" dirty="0" smtClean="0"/>
              <a:t> </a:t>
            </a:r>
            <a:r>
              <a:rPr lang="en-US" sz="2000" dirty="0" err="1" smtClean="0"/>
              <a:t>projektovanja</a:t>
            </a:r>
            <a:r>
              <a:rPr lang="en-US" sz="2000" dirty="0" smtClean="0"/>
              <a:t> </a:t>
            </a:r>
            <a:r>
              <a:rPr lang="en-US" sz="2000" dirty="0" err="1" smtClean="0"/>
              <a:t>fizičkog</a:t>
            </a:r>
            <a:r>
              <a:rPr lang="en-US" sz="2000" dirty="0" smtClean="0"/>
              <a:t> E/R </a:t>
            </a:r>
            <a:r>
              <a:rPr lang="en-US" sz="2000" dirty="0" err="1" smtClean="0"/>
              <a:t>dijagrama</a:t>
            </a:r>
            <a:r>
              <a:rPr lang="en-US" sz="2000" dirty="0" smtClean="0"/>
              <a:t>. </a:t>
            </a:r>
          </a:p>
        </p:txBody>
      </p:sp>
      <p:sp>
        <p:nvSpPr>
          <p:cNvPr id="53253" name="Slide Number Placeholder 5"/>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73FD4DBE-6432-479D-A9B2-05D91D60DAB0}" type="slidenum">
              <a:rPr lang="en-US" smtClean="0"/>
              <a:pPr/>
              <a:t>43</a:t>
            </a:fld>
            <a:endParaRPr lang="en-US" smtClean="0"/>
          </a:p>
        </p:txBody>
      </p:sp>
      <p:pic>
        <p:nvPicPr>
          <p:cNvPr id="53254" name="Picture 7"/>
          <p:cNvPicPr>
            <a:picLocks noChangeAspect="1"/>
          </p:cNvPicPr>
          <p:nvPr/>
        </p:nvPicPr>
        <p:blipFill>
          <a:blip r:embed="rId2"/>
          <a:srcRect/>
          <a:stretch>
            <a:fillRect/>
          </a:stretch>
        </p:blipFill>
        <p:spPr bwMode="auto">
          <a:xfrm>
            <a:off x="206468" y="1888177"/>
            <a:ext cx="5173053" cy="3655075"/>
          </a:xfrm>
          <a:prstGeom prst="rect">
            <a:avLst/>
          </a:prstGeom>
          <a:noFill/>
          <a:ln w="9525">
            <a:noFill/>
            <a:miter lim="800000"/>
            <a:headEnd/>
            <a:tailEnd/>
          </a:ln>
        </p:spPr>
      </p:pic>
      <p:sp>
        <p:nvSpPr>
          <p:cNvPr id="53255" name="Rectangle 6"/>
          <p:cNvSpPr>
            <a:spLocks noChangeArrowheads="1"/>
          </p:cNvSpPr>
          <p:nvPr/>
        </p:nvSpPr>
        <p:spPr bwMode="auto">
          <a:xfrm>
            <a:off x="5439662" y="3466296"/>
            <a:ext cx="3704338" cy="1200329"/>
          </a:xfrm>
          <a:prstGeom prst="rect">
            <a:avLst/>
          </a:prstGeom>
          <a:solidFill>
            <a:srgbClr val="FFFF00"/>
          </a:solidFill>
          <a:ln w="9525">
            <a:noFill/>
            <a:miter lim="800000"/>
            <a:headEnd/>
            <a:tailEnd/>
          </a:ln>
        </p:spPr>
        <p:txBody>
          <a:bodyPr wrap="square">
            <a:spAutoFit/>
          </a:bodyPr>
          <a:lstStyle/>
          <a:p>
            <a:r>
              <a:rPr lang="en-US" dirty="0"/>
              <a:t> </a:t>
            </a:r>
            <a:r>
              <a:rPr lang="en-US" dirty="0" err="1">
                <a:latin typeface="Calibri" pitchFamily="34" charset="0"/>
                <a:cs typeface="Calibri" pitchFamily="34" charset="0"/>
              </a:rPr>
              <a:t>Osim</a:t>
            </a:r>
            <a:r>
              <a:rPr lang="en-US" dirty="0">
                <a:latin typeface="Calibri" pitchFamily="34" charset="0"/>
                <a:cs typeface="Calibri" pitchFamily="34" charset="0"/>
              </a:rPr>
              <a:t> toga, </a:t>
            </a:r>
            <a:r>
              <a:rPr lang="en-US" dirty="0" err="1">
                <a:latin typeface="Calibri" pitchFamily="34" charset="0"/>
                <a:cs typeface="Calibri" pitchFamily="34" charset="0"/>
              </a:rPr>
              <a:t>dizajneri</a:t>
            </a:r>
            <a:r>
              <a:rPr lang="en-US" dirty="0">
                <a:latin typeface="Calibri" pitchFamily="34" charset="0"/>
                <a:cs typeface="Calibri" pitchFamily="34" charset="0"/>
              </a:rPr>
              <a:t> </a:t>
            </a:r>
            <a:r>
              <a:rPr lang="en-US" dirty="0" err="1">
                <a:latin typeface="Calibri" pitchFamily="34" charset="0"/>
                <a:cs typeface="Calibri" pitchFamily="34" charset="0"/>
              </a:rPr>
              <a:t>baze</a:t>
            </a:r>
            <a:r>
              <a:rPr lang="en-US" dirty="0">
                <a:latin typeface="Calibri" pitchFamily="34" charset="0"/>
                <a:cs typeface="Calibri" pitchFamily="34" charset="0"/>
              </a:rPr>
              <a:t> </a:t>
            </a:r>
            <a:r>
              <a:rPr lang="en-US" dirty="0" err="1">
                <a:latin typeface="Calibri" pitchFamily="34" charset="0"/>
                <a:cs typeface="Calibri" pitchFamily="34" charset="0"/>
              </a:rPr>
              <a:t>podataka</a:t>
            </a:r>
            <a:r>
              <a:rPr lang="en-US" dirty="0">
                <a:latin typeface="Calibri" pitchFamily="34" charset="0"/>
                <a:cs typeface="Calibri" pitchFamily="34" charset="0"/>
              </a:rPr>
              <a:t> </a:t>
            </a:r>
            <a:r>
              <a:rPr lang="en-US" dirty="0" err="1">
                <a:latin typeface="Calibri" pitchFamily="34" charset="0"/>
                <a:cs typeface="Calibri" pitchFamily="34" charset="0"/>
              </a:rPr>
              <a:t>mogu</a:t>
            </a:r>
            <a:r>
              <a:rPr lang="en-US" dirty="0">
                <a:latin typeface="Calibri" pitchFamily="34" charset="0"/>
                <a:cs typeface="Calibri" pitchFamily="34" charset="0"/>
              </a:rPr>
              <a:t> </a:t>
            </a:r>
            <a:r>
              <a:rPr lang="en-US" dirty="0" err="1">
                <a:latin typeface="Calibri" pitchFamily="34" charset="0"/>
                <a:cs typeface="Calibri" pitchFamily="34" charset="0"/>
              </a:rPr>
              <a:t>dodati</a:t>
            </a:r>
            <a:r>
              <a:rPr lang="en-US" dirty="0">
                <a:latin typeface="Calibri" pitchFamily="34" charset="0"/>
                <a:cs typeface="Calibri" pitchFamily="34" charset="0"/>
              </a:rPr>
              <a:t> </a:t>
            </a:r>
            <a:r>
              <a:rPr lang="en-US" dirty="0" err="1">
                <a:latin typeface="Calibri" pitchFamily="34" charset="0"/>
                <a:cs typeface="Calibri" pitchFamily="34" charset="0"/>
              </a:rPr>
              <a:t>i</a:t>
            </a:r>
            <a:r>
              <a:rPr lang="en-US" dirty="0">
                <a:latin typeface="Calibri" pitchFamily="34" charset="0"/>
                <a:cs typeface="Calibri" pitchFamily="34" charset="0"/>
              </a:rPr>
              <a:t> </a:t>
            </a:r>
            <a:r>
              <a:rPr lang="en-US" dirty="0" err="1">
                <a:latin typeface="Calibri" pitchFamily="34" charset="0"/>
                <a:cs typeface="Calibri" pitchFamily="34" charset="0"/>
              </a:rPr>
              <a:t>primarne</a:t>
            </a:r>
            <a:r>
              <a:rPr lang="en-US" dirty="0">
                <a:latin typeface="Calibri" pitchFamily="34" charset="0"/>
                <a:cs typeface="Calibri" pitchFamily="34" charset="0"/>
              </a:rPr>
              <a:t> </a:t>
            </a:r>
            <a:r>
              <a:rPr lang="en-US" dirty="0" err="1">
                <a:latin typeface="Calibri" pitchFamily="34" charset="0"/>
                <a:cs typeface="Calibri" pitchFamily="34" charset="0"/>
              </a:rPr>
              <a:t>ključeve</a:t>
            </a:r>
            <a:r>
              <a:rPr lang="en-US" dirty="0">
                <a:latin typeface="Calibri" pitchFamily="34" charset="0"/>
                <a:cs typeface="Calibri" pitchFamily="34" charset="0"/>
              </a:rPr>
              <a:t>, </a:t>
            </a:r>
            <a:r>
              <a:rPr lang="en-US" dirty="0" err="1">
                <a:latin typeface="Calibri" pitchFamily="34" charset="0"/>
                <a:cs typeface="Calibri" pitchFamily="34" charset="0"/>
              </a:rPr>
              <a:t>strane</a:t>
            </a:r>
            <a:r>
              <a:rPr lang="en-US" dirty="0">
                <a:latin typeface="Calibri" pitchFamily="34" charset="0"/>
                <a:cs typeface="Calibri" pitchFamily="34" charset="0"/>
              </a:rPr>
              <a:t> </a:t>
            </a:r>
            <a:r>
              <a:rPr lang="en-US" dirty="0" err="1">
                <a:latin typeface="Calibri" pitchFamily="34" charset="0"/>
                <a:cs typeface="Calibri" pitchFamily="34" charset="0"/>
              </a:rPr>
              <a:t>ključeve</a:t>
            </a:r>
            <a:r>
              <a:rPr lang="en-US" dirty="0">
                <a:latin typeface="Calibri" pitchFamily="34" charset="0"/>
                <a:cs typeface="Calibri" pitchFamily="34" charset="0"/>
              </a:rPr>
              <a:t> </a:t>
            </a:r>
            <a:r>
              <a:rPr lang="en-US" dirty="0" err="1">
                <a:latin typeface="Calibri" pitchFamily="34" charset="0"/>
                <a:cs typeface="Calibri" pitchFamily="34" charset="0"/>
              </a:rPr>
              <a:t>i</a:t>
            </a:r>
            <a:r>
              <a:rPr lang="en-US" dirty="0">
                <a:latin typeface="Calibri" pitchFamily="34" charset="0"/>
                <a:cs typeface="Calibri" pitchFamily="34" charset="0"/>
              </a:rPr>
              <a:t> </a:t>
            </a:r>
            <a:r>
              <a:rPr lang="en-US" dirty="0" err="1">
                <a:latin typeface="Calibri" pitchFamily="34" charset="0"/>
                <a:cs typeface="Calibri" pitchFamily="34" charset="0"/>
              </a:rPr>
              <a:t>ograničenja</a:t>
            </a:r>
            <a:r>
              <a:rPr lang="en-US" dirty="0">
                <a:latin typeface="Calibri" pitchFamily="34" charset="0"/>
                <a:cs typeface="Calibri" pitchFamily="34" charset="0"/>
              </a:rPr>
              <a:t> </a:t>
            </a:r>
            <a:r>
              <a:rPr lang="en-US" dirty="0" err="1">
                <a:latin typeface="Calibri" pitchFamily="34" charset="0"/>
                <a:cs typeface="Calibri" pitchFamily="34" charset="0"/>
              </a:rPr>
              <a:t>dizajna</a:t>
            </a:r>
            <a:r>
              <a:rPr lang="en-US" dirty="0">
                <a:latin typeface="Calibri" pitchFamily="34" charset="0"/>
                <a:cs typeface="Calibri" pitchFamily="34" charset="0"/>
              </a:rPr>
              <a:t>.</a:t>
            </a:r>
          </a:p>
        </p:txBody>
      </p:sp>
      <p:sp>
        <p:nvSpPr>
          <p:cNvPr id="53256" name="Rectangle 7"/>
          <p:cNvSpPr>
            <a:spLocks noChangeArrowheads="1"/>
          </p:cNvSpPr>
          <p:nvPr/>
        </p:nvSpPr>
        <p:spPr bwMode="auto">
          <a:xfrm>
            <a:off x="4144488" y="5009841"/>
            <a:ext cx="4203865" cy="923330"/>
          </a:xfrm>
          <a:prstGeom prst="rect">
            <a:avLst/>
          </a:prstGeom>
          <a:solidFill>
            <a:schemeClr val="accent2"/>
          </a:solidFill>
          <a:ln w="9525">
            <a:noFill/>
            <a:miter lim="800000"/>
            <a:headEnd/>
            <a:tailEnd/>
          </a:ln>
        </p:spPr>
        <p:txBody>
          <a:bodyPr wrap="square">
            <a:spAutoFit/>
          </a:bodyPr>
          <a:lstStyle/>
          <a:p>
            <a:r>
              <a:rPr lang="sv-SE" dirty="0">
                <a:latin typeface="Calibri" pitchFamily="34" charset="0"/>
                <a:cs typeface="Calibri" pitchFamily="34" charset="0"/>
              </a:rPr>
              <a:t>Osim iz logičkog modela, fizički model baze podataka se može dobiti i inverznim inženjeringom.</a:t>
            </a:r>
            <a:endParaRPr lang="en-US" dirty="0">
              <a:latin typeface="Calibri" pitchFamily="34" charset="0"/>
              <a:cs typeface="Calibri" pitchFamily="34" charset="0"/>
            </a:endParaRPr>
          </a:p>
        </p:txBody>
      </p:sp>
    </p:spTree>
  </p:cSld>
  <p:clrMapOvr>
    <a:masterClrMapping/>
  </p:clrMapOvr>
  <p:transition>
    <p:plus/>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pPr>
              <a:defRPr/>
            </a:pPr>
            <a:r>
              <a:rPr lang="en-US" smtClean="0"/>
              <a:t>IT350 Baze podataka</a:t>
            </a:r>
            <a:endParaRPr lang="en-US"/>
          </a:p>
        </p:txBody>
      </p:sp>
      <p:sp>
        <p:nvSpPr>
          <p:cNvPr id="6" name="Slide Number Placeholder 5"/>
          <p:cNvSpPr>
            <a:spLocks noGrp="1"/>
          </p:cNvSpPr>
          <p:nvPr>
            <p:ph type="sldNum" sz="quarter" idx="11"/>
          </p:nvPr>
        </p:nvSpPr>
        <p:spPr/>
        <p:txBody>
          <a:bodyPr/>
          <a:lstStyle/>
          <a:p>
            <a:pPr>
              <a:defRPr/>
            </a:pPr>
            <a:fld id="{5693DBC4-40B3-4432-ADA4-516857CB7CB0}" type="slidenum">
              <a:rPr lang="en-US" smtClean="0"/>
              <a:pPr>
                <a:defRPr/>
              </a:pPr>
              <a:t>44</a:t>
            </a:fld>
            <a:endParaRPr lang="en-US"/>
          </a:p>
        </p:txBody>
      </p:sp>
      <p:sp>
        <p:nvSpPr>
          <p:cNvPr id="7" name="Rectangle 6"/>
          <p:cNvSpPr/>
          <p:nvPr/>
        </p:nvSpPr>
        <p:spPr>
          <a:xfrm>
            <a:off x="807522" y="1186727"/>
            <a:ext cx="7885216" cy="3785652"/>
          </a:xfrm>
          <a:prstGeom prst="rect">
            <a:avLst/>
          </a:prstGeom>
        </p:spPr>
        <p:txBody>
          <a:bodyPr wrap="square">
            <a:spAutoFit/>
          </a:bodyPr>
          <a:lstStyle/>
          <a:p>
            <a:r>
              <a:rPr lang="vi-VN" sz="2000" dirty="0" smtClean="0">
                <a:latin typeface="Calibri" pitchFamily="34" charset="0"/>
                <a:cs typeface="Calibri" pitchFamily="34" charset="0"/>
              </a:rPr>
              <a:t>Cilj reverznog inženjeringa je razumevanje kako je baza podataka izgrađena kako bi se olakšali potrebn</a:t>
            </a:r>
            <a:r>
              <a:rPr lang="sr-Latn-RS" sz="2000" dirty="0" smtClean="0">
                <a:latin typeface="Calibri" pitchFamily="34" charset="0"/>
                <a:cs typeface="Calibri" pitchFamily="34" charset="0"/>
              </a:rPr>
              <a:t>e</a:t>
            </a:r>
            <a:r>
              <a:rPr lang="vi-VN" sz="2000" dirty="0" smtClean="0">
                <a:latin typeface="Calibri" pitchFamily="34" charset="0"/>
                <a:cs typeface="Calibri" pitchFamily="34" charset="0"/>
              </a:rPr>
              <a:t> poprav</a:t>
            </a:r>
            <a:r>
              <a:rPr lang="sr-Latn-RS" sz="2000" dirty="0" smtClean="0">
                <a:latin typeface="Calibri" pitchFamily="34" charset="0"/>
                <a:cs typeface="Calibri" pitchFamily="34" charset="0"/>
              </a:rPr>
              <a:t>ke</a:t>
            </a:r>
            <a:r>
              <a:rPr lang="vi-VN" sz="2000" dirty="0" smtClean="0">
                <a:latin typeface="Calibri" pitchFamily="34" charset="0"/>
                <a:cs typeface="Calibri" pitchFamily="34" charset="0"/>
              </a:rPr>
              <a:t>, unapređenja ili integracije sa drugim sistemima.</a:t>
            </a:r>
            <a:br>
              <a:rPr lang="vi-VN" sz="2000" dirty="0" smtClean="0">
                <a:latin typeface="Calibri" pitchFamily="34" charset="0"/>
                <a:cs typeface="Calibri" pitchFamily="34" charset="0"/>
              </a:rPr>
            </a:br>
            <a:r>
              <a:rPr lang="vi-VN" sz="2000" dirty="0" smtClean="0">
                <a:latin typeface="Calibri" pitchFamily="34" charset="0"/>
                <a:cs typeface="Calibri" pitchFamily="34" charset="0"/>
              </a:rPr>
              <a:t/>
            </a:r>
            <a:br>
              <a:rPr lang="vi-VN" sz="2000" dirty="0" smtClean="0">
                <a:latin typeface="Calibri" pitchFamily="34" charset="0"/>
                <a:cs typeface="Calibri" pitchFamily="34" charset="0"/>
              </a:rPr>
            </a:br>
            <a:r>
              <a:rPr lang="vi-VN" sz="2000" dirty="0" smtClean="0">
                <a:latin typeface="Calibri" pitchFamily="34" charset="0"/>
                <a:cs typeface="Calibri" pitchFamily="34" charset="0"/>
              </a:rPr>
              <a:t>Evo nekoliko koraka u procesu reverznog inženjeringa za baze podataka: prikupljanje informacija, analiza podataka, modeliranje baze podataka, generisanje SQL skripti, provera konzistentnosti, identifikacija poslovnih pravila.</a:t>
            </a:r>
          </a:p>
          <a:p>
            <a:r>
              <a:rPr lang="vi-VN" sz="2000" dirty="0" smtClean="0">
                <a:latin typeface="Calibri" pitchFamily="34" charset="0"/>
                <a:cs typeface="Calibri" pitchFamily="34" charset="0"/>
              </a:rPr>
              <a:t> Reverzni inženjering za baze podataka može biti složen proces, posebno ako nemate dovoljno informacija o izvornoj bazi. Međutim, to može biti dragoceno sredstvo za održavanje i unapređenje postojećih sistema, kao i za integraciju sa drugim aplikacijama ili bazama podataka.</a:t>
            </a:r>
            <a:endParaRPr lang="vi-VN" sz="2000" dirty="0">
              <a:latin typeface="Calibri" pitchFamily="34" charset="0"/>
              <a:cs typeface="Calibri" pitchFamily="34" charset="0"/>
            </a:endParaRPr>
          </a:p>
        </p:txBody>
      </p:sp>
    </p:spTree>
  </p:cSld>
  <p:clrMapOvr>
    <a:masterClrMapping/>
  </p:clrMapOvr>
  <p:transition>
    <p:plus/>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bwMode="auto">
          <a:xfrm>
            <a:off x="238125" y="384175"/>
            <a:ext cx="8905875" cy="625475"/>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sz="3200" smtClean="0"/>
              <a:t>Transformacija logičkog u fizički model baze podataka</a:t>
            </a:r>
            <a:endParaRPr lang="en-US" sz="3200" smtClean="0"/>
          </a:p>
        </p:txBody>
      </p:sp>
      <p:sp>
        <p:nvSpPr>
          <p:cNvPr id="3" name="Content Placeholder 2"/>
          <p:cNvSpPr>
            <a:spLocks noGrp="1"/>
          </p:cNvSpPr>
          <p:nvPr>
            <p:ph idx="1"/>
          </p:nvPr>
        </p:nvSpPr>
        <p:spPr>
          <a:xfrm>
            <a:off x="628650" y="1403350"/>
            <a:ext cx="7886700" cy="4351338"/>
          </a:xfrm>
        </p:spPr>
        <p:txBody>
          <a:bodyPr/>
          <a:lstStyle/>
          <a:p>
            <a:pPr marL="0" indent="0" eaLnBrk="1" hangingPunct="1">
              <a:buFont typeface="Arial" charset="0"/>
              <a:buNone/>
              <a:defRPr/>
            </a:pPr>
            <a:r>
              <a:rPr lang="en-US" dirty="0" err="1" smtClean="0"/>
              <a:t>Da</a:t>
            </a:r>
            <a:r>
              <a:rPr lang="en-US" dirty="0" smtClean="0"/>
              <a:t> bi se </a:t>
            </a:r>
            <a:r>
              <a:rPr lang="en-US" dirty="0" err="1" smtClean="0"/>
              <a:t>uspešno</a:t>
            </a:r>
            <a:r>
              <a:rPr lang="en-US" dirty="0" smtClean="0"/>
              <a:t> </a:t>
            </a:r>
            <a:r>
              <a:rPr lang="en-US" dirty="0" err="1" smtClean="0"/>
              <a:t>kreirao</a:t>
            </a:r>
            <a:r>
              <a:rPr lang="en-US" dirty="0" smtClean="0"/>
              <a:t> </a:t>
            </a:r>
            <a:r>
              <a:rPr lang="en-US" dirty="0" err="1" smtClean="0"/>
              <a:t>fizički</a:t>
            </a:r>
            <a:r>
              <a:rPr lang="en-US" dirty="0" smtClean="0"/>
              <a:t> model </a:t>
            </a:r>
            <a:r>
              <a:rPr lang="en-US" dirty="0" err="1" smtClean="0"/>
              <a:t>potrebno</a:t>
            </a:r>
            <a:r>
              <a:rPr lang="en-US" dirty="0" smtClean="0"/>
              <a:t> je </a:t>
            </a:r>
            <a:r>
              <a:rPr lang="en-US" dirty="0" err="1" smtClean="0"/>
              <a:t>dobro</a:t>
            </a:r>
            <a:r>
              <a:rPr lang="en-US" dirty="0" smtClean="0"/>
              <a:t> </a:t>
            </a:r>
            <a:r>
              <a:rPr lang="en-US" dirty="0" err="1" smtClean="0"/>
              <a:t>poznavati</a:t>
            </a:r>
            <a:r>
              <a:rPr lang="en-US" dirty="0" smtClean="0"/>
              <a:t> </a:t>
            </a:r>
            <a:r>
              <a:rPr lang="en-US" dirty="0" err="1" smtClean="0"/>
              <a:t>osobine</a:t>
            </a:r>
            <a:r>
              <a:rPr lang="en-US" dirty="0" smtClean="0"/>
              <a:t> </a:t>
            </a:r>
            <a:r>
              <a:rPr lang="en-US" dirty="0" err="1" smtClean="0"/>
              <a:t>izabranog</a:t>
            </a:r>
            <a:r>
              <a:rPr lang="en-US" dirty="0" smtClean="0"/>
              <a:t> RDBMS, </a:t>
            </a:r>
            <a:r>
              <a:rPr lang="en-US" dirty="0" err="1" smtClean="0"/>
              <a:t>kao</a:t>
            </a:r>
            <a:r>
              <a:rPr lang="en-US" dirty="0" smtClean="0"/>
              <a:t> </a:t>
            </a:r>
            <a:r>
              <a:rPr lang="en-US" dirty="0" err="1" smtClean="0"/>
              <a:t>što</a:t>
            </a:r>
            <a:r>
              <a:rPr lang="en-US" dirty="0" smtClean="0"/>
              <a:t> </a:t>
            </a:r>
            <a:r>
              <a:rPr lang="en-US" dirty="0" err="1" smtClean="0"/>
              <a:t>su</a:t>
            </a:r>
            <a:r>
              <a:rPr lang="en-US" dirty="0" smtClean="0"/>
              <a:t>:</a:t>
            </a:r>
            <a:endParaRPr lang="sr-Latn-RS" dirty="0" smtClean="0"/>
          </a:p>
          <a:p>
            <a:pPr marL="0" indent="0" eaLnBrk="1" hangingPunct="1">
              <a:buFont typeface="Arial" charset="0"/>
              <a:buNone/>
              <a:defRPr/>
            </a:pPr>
            <a:endParaRPr lang="en-US" dirty="0" smtClean="0"/>
          </a:p>
          <a:p>
            <a:pPr marL="0" indent="0" eaLnBrk="1" hangingPunct="1">
              <a:buFont typeface="Wingdings" pitchFamily="2" charset="2"/>
              <a:buChar char="§"/>
              <a:defRPr/>
            </a:pPr>
            <a:r>
              <a:rPr lang="en-US" dirty="0" err="1" smtClean="0"/>
              <a:t>koje</a:t>
            </a:r>
            <a:r>
              <a:rPr lang="en-US" dirty="0" smtClean="0"/>
              <a:t> </a:t>
            </a:r>
            <a:r>
              <a:rPr lang="en-US" dirty="0" err="1" smtClean="0"/>
              <a:t>objekte</a:t>
            </a:r>
            <a:r>
              <a:rPr lang="en-US" dirty="0" smtClean="0"/>
              <a:t> </a:t>
            </a:r>
            <a:r>
              <a:rPr lang="en-US" dirty="0" err="1" smtClean="0"/>
              <a:t>podržava</a:t>
            </a:r>
            <a:r>
              <a:rPr lang="en-US" dirty="0" smtClean="0"/>
              <a:t> RDBMS </a:t>
            </a:r>
            <a:r>
              <a:rPr lang="en-US" dirty="0" err="1" smtClean="0"/>
              <a:t>i</a:t>
            </a:r>
            <a:r>
              <a:rPr lang="en-US" dirty="0" smtClean="0"/>
              <a:t> </a:t>
            </a:r>
            <a:r>
              <a:rPr lang="en-US" dirty="0" err="1" smtClean="0"/>
              <a:t>koje</a:t>
            </a:r>
            <a:r>
              <a:rPr lang="en-US" dirty="0" smtClean="0"/>
              <a:t> </a:t>
            </a:r>
            <a:r>
              <a:rPr lang="en-US" dirty="0" err="1" smtClean="0"/>
              <a:t>su</a:t>
            </a:r>
            <a:r>
              <a:rPr lang="en-US" dirty="0" smtClean="0"/>
              <a:t> </a:t>
            </a:r>
            <a:r>
              <a:rPr lang="en-US" dirty="0" err="1" smtClean="0"/>
              <a:t>fizičke</a:t>
            </a:r>
            <a:r>
              <a:rPr lang="en-US" dirty="0" smtClean="0"/>
              <a:t> </a:t>
            </a:r>
            <a:r>
              <a:rPr lang="en-US" dirty="0" err="1" smtClean="0"/>
              <a:t>strukture</a:t>
            </a:r>
            <a:r>
              <a:rPr lang="en-US" dirty="0" smtClean="0"/>
              <a:t> </a:t>
            </a:r>
            <a:r>
              <a:rPr lang="en-US" dirty="0" err="1" smtClean="0"/>
              <a:t>i</a:t>
            </a:r>
            <a:r>
              <a:rPr lang="en-US" dirty="0" smtClean="0"/>
              <a:t> </a:t>
            </a:r>
            <a:r>
              <a:rPr lang="en-US" dirty="0" err="1" smtClean="0"/>
              <a:t>datoteke</a:t>
            </a:r>
            <a:r>
              <a:rPr lang="en-US" dirty="0" smtClean="0"/>
              <a:t> </a:t>
            </a:r>
            <a:r>
              <a:rPr lang="en-US" dirty="0" err="1" smtClean="0"/>
              <a:t>potrebne</a:t>
            </a:r>
            <a:r>
              <a:rPr lang="en-US" dirty="0" smtClean="0"/>
              <a:t> </a:t>
            </a:r>
            <a:r>
              <a:rPr lang="en-US" dirty="0" err="1" smtClean="0"/>
              <a:t>za</a:t>
            </a:r>
            <a:r>
              <a:rPr lang="en-US" dirty="0" smtClean="0"/>
              <a:t> </a:t>
            </a:r>
            <a:r>
              <a:rPr lang="en-US" dirty="0" err="1" smtClean="0"/>
              <a:t>podršku</a:t>
            </a:r>
            <a:r>
              <a:rPr lang="en-US" dirty="0" smtClean="0"/>
              <a:t> </a:t>
            </a:r>
            <a:r>
              <a:rPr lang="en-US" dirty="0" err="1" smtClean="0"/>
              <a:t>tih</a:t>
            </a:r>
            <a:r>
              <a:rPr lang="en-US" dirty="0" smtClean="0"/>
              <a:t> </a:t>
            </a:r>
            <a:r>
              <a:rPr lang="en-US" dirty="0" err="1" smtClean="0"/>
              <a:t>objekata</a:t>
            </a:r>
            <a:r>
              <a:rPr lang="en-US" dirty="0" smtClean="0"/>
              <a:t>,</a:t>
            </a:r>
          </a:p>
          <a:p>
            <a:pPr marL="0" indent="0" eaLnBrk="1" hangingPunct="1">
              <a:buFont typeface="Wingdings" pitchFamily="2" charset="2"/>
              <a:buChar char="§"/>
              <a:defRPr/>
            </a:pPr>
            <a:r>
              <a:rPr lang="en-US" dirty="0" err="1" smtClean="0"/>
              <a:t>kako</a:t>
            </a:r>
            <a:r>
              <a:rPr lang="en-US" dirty="0" smtClean="0"/>
              <a:t> je </a:t>
            </a:r>
            <a:r>
              <a:rPr lang="en-US" dirty="0" err="1" smtClean="0"/>
              <a:t>podržano</a:t>
            </a:r>
            <a:r>
              <a:rPr lang="en-US" dirty="0" smtClean="0"/>
              <a:t> </a:t>
            </a:r>
            <a:r>
              <a:rPr lang="en-US" dirty="0" err="1" smtClean="0"/>
              <a:t>indeksiranje</a:t>
            </a:r>
            <a:r>
              <a:rPr lang="en-US" dirty="0" smtClean="0"/>
              <a:t> </a:t>
            </a:r>
            <a:r>
              <a:rPr lang="en-US" dirty="0" err="1" smtClean="0"/>
              <a:t>i</a:t>
            </a:r>
            <a:r>
              <a:rPr lang="en-US" dirty="0" smtClean="0"/>
              <a:t> </a:t>
            </a:r>
            <a:r>
              <a:rPr lang="en-US" dirty="0" err="1" smtClean="0"/>
              <a:t>održavanje</a:t>
            </a:r>
            <a:r>
              <a:rPr lang="en-US" dirty="0" smtClean="0"/>
              <a:t> </a:t>
            </a:r>
            <a:r>
              <a:rPr lang="en-US" dirty="0" err="1" smtClean="0"/>
              <a:t>referencijalnog</a:t>
            </a:r>
            <a:r>
              <a:rPr lang="en-US" dirty="0" smtClean="0"/>
              <a:t> </a:t>
            </a:r>
            <a:r>
              <a:rPr lang="en-US" dirty="0" err="1" smtClean="0"/>
              <a:t>integriteta</a:t>
            </a:r>
            <a:endParaRPr lang="en-US" dirty="0" smtClean="0"/>
          </a:p>
          <a:p>
            <a:pPr marL="0" indent="0" eaLnBrk="1" hangingPunct="1">
              <a:buFont typeface="Wingdings" pitchFamily="2" charset="2"/>
              <a:buChar char="§"/>
              <a:defRPr/>
            </a:pPr>
            <a:r>
              <a:rPr lang="en-US" dirty="0" err="1" smtClean="0"/>
              <a:t>koji</a:t>
            </a:r>
            <a:r>
              <a:rPr lang="en-US" dirty="0" smtClean="0"/>
              <a:t> </a:t>
            </a:r>
            <a:r>
              <a:rPr lang="en-US" dirty="0" err="1" smtClean="0"/>
              <a:t>su</a:t>
            </a:r>
            <a:r>
              <a:rPr lang="en-US" dirty="0" smtClean="0"/>
              <a:t> </a:t>
            </a:r>
            <a:r>
              <a:rPr lang="en-US" dirty="0" err="1" smtClean="0"/>
              <a:t>tipovi</a:t>
            </a:r>
            <a:r>
              <a:rPr lang="en-US" dirty="0" smtClean="0"/>
              <a:t> </a:t>
            </a:r>
            <a:r>
              <a:rPr lang="en-US" dirty="0" err="1" smtClean="0"/>
              <a:t>podataka</a:t>
            </a:r>
            <a:r>
              <a:rPr lang="en-US" dirty="0" smtClean="0"/>
              <a:t> </a:t>
            </a:r>
            <a:r>
              <a:rPr lang="en-US" dirty="0" err="1" smtClean="0"/>
              <a:t>na</a:t>
            </a:r>
            <a:r>
              <a:rPr lang="en-US" dirty="0" smtClean="0"/>
              <a:t> </a:t>
            </a:r>
            <a:r>
              <a:rPr lang="en-US" dirty="0" err="1" smtClean="0"/>
              <a:t>raspolaganju</a:t>
            </a:r>
            <a:endParaRPr lang="en-US" dirty="0" smtClean="0"/>
          </a:p>
          <a:p>
            <a:pPr marL="0" indent="0" eaLnBrk="1" hangingPunct="1">
              <a:buFont typeface="Wingdings" pitchFamily="2" charset="2"/>
              <a:buChar char="§"/>
              <a:defRPr/>
            </a:pPr>
            <a:r>
              <a:rPr lang="en-US" dirty="0" err="1" smtClean="0"/>
              <a:t>koji</a:t>
            </a:r>
            <a:r>
              <a:rPr lang="en-US" dirty="0" smtClean="0"/>
              <a:t> </a:t>
            </a:r>
            <a:r>
              <a:rPr lang="en-US" dirty="0" err="1" smtClean="0"/>
              <a:t>su</a:t>
            </a:r>
            <a:r>
              <a:rPr lang="en-US" dirty="0" smtClean="0"/>
              <a:t> </a:t>
            </a:r>
            <a:r>
              <a:rPr lang="en-US" dirty="0" err="1" smtClean="0"/>
              <a:t>tipovi</a:t>
            </a:r>
            <a:r>
              <a:rPr lang="en-US" dirty="0" smtClean="0"/>
              <a:t> </a:t>
            </a:r>
            <a:r>
              <a:rPr lang="en-US" dirty="0" err="1" smtClean="0"/>
              <a:t>ograničenja</a:t>
            </a:r>
            <a:r>
              <a:rPr lang="en-US" dirty="0" smtClean="0"/>
              <a:t> </a:t>
            </a:r>
            <a:r>
              <a:rPr lang="en-US" dirty="0" err="1" smtClean="0"/>
              <a:t>na</a:t>
            </a:r>
            <a:r>
              <a:rPr lang="en-US" dirty="0" smtClean="0"/>
              <a:t> </a:t>
            </a:r>
            <a:r>
              <a:rPr lang="en-US" dirty="0" err="1" smtClean="0"/>
              <a:t>raspolaganju</a:t>
            </a:r>
            <a:endParaRPr lang="en-US" dirty="0" smtClean="0"/>
          </a:p>
          <a:p>
            <a:pPr marL="0" indent="0" eaLnBrk="1" hangingPunct="1">
              <a:buFont typeface="Arial" charset="0"/>
              <a:buNone/>
              <a:defRPr/>
            </a:pPr>
            <a:endParaRPr lang="en-US" dirty="0"/>
          </a:p>
        </p:txBody>
      </p:sp>
    </p:spTree>
  </p:cSld>
  <p:clrMapOvr>
    <a:masterClrMapping/>
  </p:clrMapOvr>
  <p:transition>
    <p:plus/>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bwMode="auto">
          <a:xfrm>
            <a:off x="487363" y="427038"/>
            <a:ext cx="8118475" cy="511175"/>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pl-PL" sz="2800" b="1" smtClean="0">
                <a:solidFill>
                  <a:srgbClr val="C00000"/>
                </a:solidFill>
              </a:rPr>
              <a:t>Transformacija logičkog u fizički model baze podataka</a:t>
            </a:r>
            <a:endParaRPr lang="en-US" sz="2800" b="1" smtClean="0">
              <a:solidFill>
                <a:srgbClr val="C00000"/>
              </a:solidFill>
            </a:endParaRPr>
          </a:p>
        </p:txBody>
      </p:sp>
      <p:sp>
        <p:nvSpPr>
          <p:cNvPr id="55299" name="Content Placeholder 2"/>
          <p:cNvSpPr>
            <a:spLocks noGrp="1"/>
          </p:cNvSpPr>
          <p:nvPr>
            <p:ph sz="half" idx="1"/>
          </p:nvPr>
        </p:nvSpPr>
        <p:spPr bwMode="auto">
          <a:xfrm>
            <a:off x="279400" y="1006475"/>
            <a:ext cx="8721725" cy="4919663"/>
          </a:xfrm>
          <a:noFill/>
          <a:ln>
            <a:miter lim="800000"/>
            <a:headEnd/>
            <a:tailEnd/>
          </a:ln>
        </p:spPr>
        <p:txBody>
          <a:bodyPr vert="horz" wrap="square" lIns="91440" tIns="45720" rIns="91440" bIns="45720" numCol="1" anchor="t" anchorCtr="0" compatLnSpc="1">
            <a:prstTxWarp prst="textNoShape">
              <a:avLst/>
            </a:prstTxWarp>
          </a:bodyPr>
          <a:lstStyle/>
          <a:p>
            <a:pPr marL="0" indent="0" eaLnBrk="1" hangingPunct="1">
              <a:buFontTx/>
              <a:buNone/>
            </a:pPr>
            <a:r>
              <a:rPr lang="en-US" sz="2400" smtClean="0"/>
              <a:t>Ovo podrazumeva sledeće aktivnosti: </a:t>
            </a:r>
          </a:p>
          <a:p>
            <a:pPr marL="0" indent="0" eaLnBrk="1" hangingPunct="1">
              <a:buFontTx/>
              <a:buNone/>
            </a:pPr>
            <a:endParaRPr lang="en-US" sz="2000" smtClean="0"/>
          </a:p>
          <a:p>
            <a:pPr marL="0" indent="0" eaLnBrk="1" hangingPunct="1">
              <a:buFont typeface="Wingdings" pitchFamily="2" charset="2"/>
              <a:buChar char="Ø"/>
            </a:pPr>
            <a:r>
              <a:rPr lang="en-US" sz="2000" smtClean="0">
                <a:solidFill>
                  <a:srgbClr val="C00000"/>
                </a:solidFill>
              </a:rPr>
              <a:t>Transformacija entiteta u tabele</a:t>
            </a:r>
            <a:r>
              <a:rPr lang="en-US" sz="2000" smtClean="0"/>
              <a:t> - Fizički pandan relacijama, odnosno tipovima entiteta je tabela. </a:t>
            </a:r>
          </a:p>
          <a:p>
            <a:pPr marL="0" indent="0" eaLnBrk="1" hangingPunct="1">
              <a:buFont typeface="Wingdings" pitchFamily="2" charset="2"/>
              <a:buChar char="Ø"/>
            </a:pPr>
            <a:r>
              <a:rPr lang="en-US" sz="2000" smtClean="0">
                <a:solidFill>
                  <a:srgbClr val="C00000"/>
                </a:solidFill>
              </a:rPr>
              <a:t>Transformacija atributa u kolone </a:t>
            </a:r>
            <a:r>
              <a:rPr lang="en-US" sz="2000" smtClean="0"/>
              <a:t>- Fizički pandan atributima su kolone u tabelama. Atributi svakog objekta treba da budu preslikani u kolone odgovarajuće tabele.</a:t>
            </a:r>
          </a:p>
          <a:p>
            <a:pPr marL="0" indent="0" eaLnBrk="1" hangingPunct="1">
              <a:buFont typeface="Wingdings" pitchFamily="2" charset="2"/>
              <a:buChar char="Ø"/>
            </a:pPr>
            <a:r>
              <a:rPr lang="en-US" sz="2000" smtClean="0">
                <a:solidFill>
                  <a:srgbClr val="C00000"/>
                </a:solidFill>
              </a:rPr>
              <a:t>Transformacija domena u tipove podataka i ograničenja </a:t>
            </a:r>
            <a:r>
              <a:rPr lang="en-US" sz="2000" smtClean="0"/>
              <a:t>- Za svaki logički domen atributa je potrebno odabrati adekvatan tip podataka iz seta tipova koji nudi SUBP. </a:t>
            </a:r>
          </a:p>
          <a:p>
            <a:pPr marL="0" indent="0" eaLnBrk="1" hangingPunct="1">
              <a:buFont typeface="Wingdings" pitchFamily="2" charset="2"/>
              <a:buChar char="Ø"/>
            </a:pPr>
            <a:r>
              <a:rPr lang="en-US" sz="2000" smtClean="0">
                <a:solidFill>
                  <a:srgbClr val="C00000"/>
                </a:solidFill>
              </a:rPr>
              <a:t>Specifikacija primarnih ključeva </a:t>
            </a:r>
            <a:r>
              <a:rPr lang="en-US" sz="2000" smtClean="0"/>
              <a:t>- Prilikom izrade logičkog modela primarni ključevi su definisani i treba ih preslikati u fizički model. </a:t>
            </a:r>
          </a:p>
          <a:p>
            <a:pPr marL="0" indent="0" eaLnBrk="1" hangingPunct="1">
              <a:buFont typeface="Wingdings" pitchFamily="2" charset="2"/>
              <a:buChar char="Ø"/>
            </a:pPr>
            <a:r>
              <a:rPr lang="en-US" sz="2000" smtClean="0">
                <a:solidFill>
                  <a:srgbClr val="C00000"/>
                </a:solidFill>
              </a:rPr>
              <a:t>Specifikacija redosleda kolona </a:t>
            </a:r>
            <a:r>
              <a:rPr lang="en-US" sz="2000" smtClean="0"/>
              <a:t>- redosled kolona može bitno da utiče na brzinu izvršavanja operacija, pa je u nekim slučajevima potrebno promeniti redosled koji nudi logički model podataka. </a:t>
            </a:r>
          </a:p>
          <a:p>
            <a:pPr marL="0" indent="0" eaLnBrk="1" hangingPunct="1">
              <a:buFontTx/>
              <a:buNone/>
            </a:pPr>
            <a:endParaRPr lang="en-US" smtClean="0"/>
          </a:p>
        </p:txBody>
      </p:sp>
      <p:sp>
        <p:nvSpPr>
          <p:cNvPr id="55301" name="Slide Number Placeholder 5"/>
          <p:cNvSpPr>
            <a:spLocks noGrp="1"/>
          </p:cNvSpPr>
          <p:nvPr>
            <p:ph type="sldNum"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fld id="{A4A58112-C7AB-4290-A6FC-DBC1A6C6A6A0}" type="slidenum">
              <a:rPr lang="en-US" smtClean="0"/>
              <a:pPr/>
              <a:t>46</a:t>
            </a:fld>
            <a:endParaRPr lang="en-US" smtClean="0"/>
          </a:p>
        </p:txBody>
      </p:sp>
    </p:spTree>
  </p:cSld>
  <p:clrMapOvr>
    <a:masterClrMapping/>
  </p:clrMapOvr>
  <p:transition>
    <p:plus/>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264" y="1045028"/>
            <a:ext cx="8502732" cy="4536375"/>
          </a:xfrm>
        </p:spPr>
        <p:txBody>
          <a:bodyPr/>
          <a:lstStyle/>
          <a:p>
            <a:pPr marL="0" indent="0" eaLnBrk="1" hangingPunct="1">
              <a:buFont typeface="Wingdings" pitchFamily="2" charset="2"/>
              <a:buChar char="Ø"/>
              <a:defRPr/>
            </a:pPr>
            <a:r>
              <a:rPr lang="en-US" sz="2200" dirty="0" err="1" smtClean="0">
                <a:solidFill>
                  <a:srgbClr val="C00000"/>
                </a:solidFill>
                <a:cs typeface="Calibri" pitchFamily="34" charset="0"/>
              </a:rPr>
              <a:t>Definisanje</a:t>
            </a:r>
            <a:r>
              <a:rPr lang="en-US" sz="2200" dirty="0" smtClean="0">
                <a:solidFill>
                  <a:srgbClr val="C00000"/>
                </a:solidFill>
                <a:cs typeface="Calibri" pitchFamily="34" charset="0"/>
              </a:rPr>
              <a:t> </a:t>
            </a:r>
            <a:r>
              <a:rPr lang="en-US" sz="2200" dirty="0" err="1" smtClean="0">
                <a:solidFill>
                  <a:srgbClr val="C00000"/>
                </a:solidFill>
                <a:cs typeface="Calibri" pitchFamily="34" charset="0"/>
              </a:rPr>
              <a:t>referencijalnih</a:t>
            </a:r>
            <a:r>
              <a:rPr lang="en-US" sz="2200" dirty="0" smtClean="0">
                <a:solidFill>
                  <a:srgbClr val="C00000"/>
                </a:solidFill>
                <a:cs typeface="Calibri" pitchFamily="34" charset="0"/>
              </a:rPr>
              <a:t> </a:t>
            </a:r>
            <a:r>
              <a:rPr lang="en-US" sz="2200" dirty="0" err="1" smtClean="0">
                <a:solidFill>
                  <a:srgbClr val="C00000"/>
                </a:solidFill>
                <a:cs typeface="Calibri" pitchFamily="34" charset="0"/>
              </a:rPr>
              <a:t>ograničenja</a:t>
            </a:r>
            <a:r>
              <a:rPr lang="en-US" sz="2200" dirty="0" smtClean="0">
                <a:solidFill>
                  <a:srgbClr val="C00000"/>
                </a:solidFill>
                <a:cs typeface="Calibri" pitchFamily="34" charset="0"/>
              </a:rPr>
              <a:t> </a:t>
            </a:r>
            <a:r>
              <a:rPr lang="en-US" sz="2200" dirty="0" err="1" smtClean="0">
                <a:solidFill>
                  <a:srgbClr val="C00000"/>
                </a:solidFill>
                <a:cs typeface="Calibri" pitchFamily="34" charset="0"/>
              </a:rPr>
              <a:t>za</a:t>
            </a:r>
            <a:r>
              <a:rPr lang="en-US" sz="2200" dirty="0" smtClean="0">
                <a:solidFill>
                  <a:srgbClr val="C00000"/>
                </a:solidFill>
                <a:cs typeface="Calibri" pitchFamily="34" charset="0"/>
              </a:rPr>
              <a:t> </a:t>
            </a:r>
            <a:r>
              <a:rPr lang="en-US" sz="2200" dirty="0" err="1" smtClean="0">
                <a:solidFill>
                  <a:srgbClr val="C00000"/>
                </a:solidFill>
                <a:cs typeface="Calibri" pitchFamily="34" charset="0"/>
              </a:rPr>
              <a:t>sve</a:t>
            </a:r>
            <a:r>
              <a:rPr lang="en-US" sz="2200" dirty="0" smtClean="0">
                <a:solidFill>
                  <a:srgbClr val="C00000"/>
                </a:solidFill>
                <a:cs typeface="Calibri" pitchFamily="34" charset="0"/>
              </a:rPr>
              <a:t> </a:t>
            </a:r>
            <a:r>
              <a:rPr lang="en-US" sz="2200" dirty="0" err="1" smtClean="0">
                <a:solidFill>
                  <a:srgbClr val="C00000"/>
                </a:solidFill>
                <a:cs typeface="Calibri" pitchFamily="34" charset="0"/>
              </a:rPr>
              <a:t>veze</a:t>
            </a:r>
            <a:r>
              <a:rPr lang="en-US" sz="2200" dirty="0" smtClean="0">
                <a:solidFill>
                  <a:srgbClr val="C00000"/>
                </a:solidFill>
                <a:cs typeface="Calibri" pitchFamily="34" charset="0"/>
              </a:rPr>
              <a:t> </a:t>
            </a:r>
            <a:r>
              <a:rPr lang="sr-Latn-RS" sz="2200" dirty="0" smtClean="0">
                <a:solidFill>
                  <a:srgbClr val="C00000"/>
                </a:solidFill>
                <a:cs typeface="Calibri" pitchFamily="34" charset="0"/>
              </a:rPr>
              <a:t> </a:t>
            </a:r>
            <a:r>
              <a:rPr lang="sr-Latn-RS" sz="2000" dirty="0" smtClean="0">
                <a:cs typeface="Calibri" pitchFamily="34" charset="0"/>
              </a:rPr>
              <a:t>- </a:t>
            </a:r>
            <a:r>
              <a:rPr lang="vi-VN" sz="2000" dirty="0" smtClean="0">
                <a:latin typeface="Calibri" pitchFamily="34" charset="0"/>
                <a:cs typeface="Calibri" pitchFamily="34" charset="0"/>
              </a:rPr>
              <a:t>Da bi se definisala referencijalna ograničenja potrebno je definisati primarni ključ u jednoj tabeli i strani ključ u zavisnoj tabeli. </a:t>
            </a:r>
            <a:r>
              <a:rPr lang="vi-VN" sz="2000" dirty="0" smtClean="0">
                <a:solidFill>
                  <a:srgbClr val="A50021"/>
                </a:solidFill>
                <a:latin typeface="Calibri" pitchFamily="34" charset="0"/>
                <a:cs typeface="Calibri" pitchFamily="34" charset="0"/>
              </a:rPr>
              <a:t>Referencijalna ograničenja povezuju primarni ključ za strani. Za svako referencijalno ograničenje je potrebno definisati set pravila koja određuju status kolone sa stranim ključem prilikom insertovanja i ažuriranja, kao i status zavisne vrste kada se primarni ključ briše.</a:t>
            </a:r>
            <a:r>
              <a:rPr lang="vi-VN" sz="2000" b="1" i="1" dirty="0" smtClean="0">
                <a:latin typeface="Calibri" pitchFamily="34" charset="0"/>
                <a:cs typeface="Calibri" pitchFamily="34" charset="0"/>
              </a:rPr>
              <a:t> </a:t>
            </a:r>
            <a:endParaRPr lang="sr-Latn-RS" sz="2000" b="1" i="1" dirty="0" smtClean="0">
              <a:cs typeface="Calibri" pitchFamily="34" charset="0"/>
            </a:endParaRPr>
          </a:p>
          <a:p>
            <a:pPr marL="342900" lvl="1" indent="0" eaLnBrk="1" hangingPunct="1">
              <a:buFont typeface="Wingdings" pitchFamily="2" charset="2"/>
              <a:buChar char="Ø"/>
              <a:defRPr/>
            </a:pPr>
            <a:r>
              <a:rPr lang="vi-VN" sz="1800" dirty="0" smtClean="0">
                <a:latin typeface="Calibri" pitchFamily="34" charset="0"/>
                <a:cs typeface="Calibri" pitchFamily="34" charset="0"/>
              </a:rPr>
              <a:t>Na primer, kada se briše primarni ključ koji referencira na postojeći strani ključ, ovo pravilo definiše da li će SUBP izbeći brisanje primarnog ključa ili će obrisati i primarni i strani ključ, ili će se kao vrednost stranog ključa upisati Null vrednost. Ovakvim pravilima se garantuje referencijalni integritet baze podataka.</a:t>
            </a:r>
            <a:endParaRPr lang="en-US" sz="1800" dirty="0" smtClean="0">
              <a:cs typeface="Calibri" pitchFamily="34" charset="0"/>
            </a:endParaRPr>
          </a:p>
          <a:p>
            <a:pPr marL="0" indent="0" eaLnBrk="1" hangingPunct="1">
              <a:buFont typeface="Wingdings" pitchFamily="2" charset="2"/>
              <a:buChar char="Ø"/>
              <a:defRPr/>
            </a:pPr>
            <a:r>
              <a:rPr lang="en-US" sz="2200" dirty="0" err="1" smtClean="0">
                <a:solidFill>
                  <a:srgbClr val="C00000"/>
                </a:solidFill>
              </a:rPr>
              <a:t>Definisanje</a:t>
            </a:r>
            <a:r>
              <a:rPr lang="en-US" sz="2200" dirty="0" smtClean="0">
                <a:solidFill>
                  <a:srgbClr val="C00000"/>
                </a:solidFill>
              </a:rPr>
              <a:t> </a:t>
            </a:r>
            <a:r>
              <a:rPr lang="en-US" sz="2200" dirty="0" err="1" smtClean="0">
                <a:solidFill>
                  <a:srgbClr val="C00000"/>
                </a:solidFill>
              </a:rPr>
              <a:t>prostora</a:t>
            </a:r>
            <a:r>
              <a:rPr lang="en-US" sz="2200" dirty="0" smtClean="0">
                <a:solidFill>
                  <a:srgbClr val="C00000"/>
                </a:solidFill>
              </a:rPr>
              <a:t> </a:t>
            </a:r>
            <a:r>
              <a:rPr lang="en-US" sz="2200" dirty="0" err="1" smtClean="0">
                <a:solidFill>
                  <a:srgbClr val="C00000"/>
                </a:solidFill>
              </a:rPr>
              <a:t>tabela</a:t>
            </a:r>
            <a:r>
              <a:rPr lang="en-US" sz="2200" dirty="0" smtClean="0">
                <a:solidFill>
                  <a:srgbClr val="C00000"/>
                </a:solidFill>
              </a:rPr>
              <a:t> (</a:t>
            </a:r>
            <a:r>
              <a:rPr lang="en-US" sz="2200" dirty="0" err="1" smtClean="0">
                <a:solidFill>
                  <a:srgbClr val="C00000"/>
                </a:solidFill>
              </a:rPr>
              <a:t>tablespace</a:t>
            </a:r>
            <a:r>
              <a:rPr lang="en-US" sz="2200" dirty="0" smtClean="0">
                <a:solidFill>
                  <a:srgbClr val="C00000"/>
                </a:solidFill>
              </a:rPr>
              <a:t>) </a:t>
            </a:r>
            <a:r>
              <a:rPr lang="sr-Latn-RS" dirty="0" smtClean="0"/>
              <a:t>- </a:t>
            </a:r>
            <a:r>
              <a:rPr lang="en-US" sz="2000" dirty="0" err="1" smtClean="0"/>
              <a:t>Tabele</a:t>
            </a:r>
            <a:r>
              <a:rPr lang="en-US" sz="2000" dirty="0" smtClean="0"/>
              <a:t> se </a:t>
            </a:r>
            <a:r>
              <a:rPr lang="en-US" sz="2000" dirty="0" err="1" smtClean="0"/>
              <a:t>preslikavaju</a:t>
            </a:r>
            <a:r>
              <a:rPr lang="en-US" sz="2000" dirty="0" smtClean="0"/>
              <a:t> u </a:t>
            </a:r>
            <a:r>
              <a:rPr lang="en-US" sz="2000" dirty="0" err="1" smtClean="0"/>
              <a:t>fizičke</a:t>
            </a:r>
            <a:r>
              <a:rPr lang="en-US" sz="2000" dirty="0" smtClean="0"/>
              <a:t> </a:t>
            </a:r>
            <a:r>
              <a:rPr lang="en-US" sz="2000" dirty="0" err="1" smtClean="0"/>
              <a:t>strukture</a:t>
            </a:r>
            <a:r>
              <a:rPr lang="en-US" sz="2000" dirty="0" smtClean="0"/>
              <a:t> </a:t>
            </a:r>
            <a:r>
              <a:rPr lang="en-US" sz="2000" dirty="0" err="1" smtClean="0"/>
              <a:t>koje</a:t>
            </a:r>
            <a:r>
              <a:rPr lang="en-US" sz="2000" dirty="0" smtClean="0"/>
              <a:t> se </a:t>
            </a:r>
            <a:r>
              <a:rPr lang="en-US" sz="2000" dirty="0" err="1" smtClean="0"/>
              <a:t>nazivaju</a:t>
            </a:r>
            <a:r>
              <a:rPr lang="en-US" sz="2000" dirty="0" smtClean="0"/>
              <a:t> </a:t>
            </a:r>
            <a:r>
              <a:rPr lang="en-US" sz="2000" dirty="0" err="1" smtClean="0"/>
              <a:t>prostor</a:t>
            </a:r>
            <a:r>
              <a:rPr lang="en-US" sz="2000" dirty="0" smtClean="0"/>
              <a:t> </a:t>
            </a:r>
            <a:r>
              <a:rPr lang="en-US" sz="2000" dirty="0" err="1" smtClean="0"/>
              <a:t>tabela</a:t>
            </a:r>
            <a:r>
              <a:rPr lang="en-US" sz="2000" dirty="0" smtClean="0"/>
              <a:t> (</a:t>
            </a:r>
            <a:r>
              <a:rPr lang="en-US" sz="2000" dirty="0" err="1" smtClean="0"/>
              <a:t>tablespace</a:t>
            </a:r>
            <a:r>
              <a:rPr lang="en-US" sz="2000" dirty="0" smtClean="0"/>
              <a:t>)</a:t>
            </a:r>
            <a:r>
              <a:rPr lang="en-US" sz="2000" b="1" i="1" dirty="0" smtClean="0"/>
              <a:t>. </a:t>
            </a:r>
            <a:r>
              <a:rPr lang="en-US" sz="2000" dirty="0" err="1" smtClean="0">
                <a:solidFill>
                  <a:srgbClr val="A50021"/>
                </a:solidFill>
              </a:rPr>
              <a:t>Baza</a:t>
            </a:r>
            <a:r>
              <a:rPr lang="en-US" sz="2000" dirty="0" smtClean="0">
                <a:solidFill>
                  <a:srgbClr val="A50021"/>
                </a:solidFill>
              </a:rPr>
              <a:t> </a:t>
            </a:r>
            <a:r>
              <a:rPr lang="en-US" sz="2000" dirty="0" err="1" smtClean="0">
                <a:solidFill>
                  <a:srgbClr val="A50021"/>
                </a:solidFill>
              </a:rPr>
              <a:t>podataka</a:t>
            </a:r>
            <a:r>
              <a:rPr lang="en-US" sz="2000" dirty="0" smtClean="0">
                <a:solidFill>
                  <a:srgbClr val="A50021"/>
                </a:solidFill>
              </a:rPr>
              <a:t> se </a:t>
            </a:r>
            <a:r>
              <a:rPr lang="en-US" sz="2000" dirty="0" err="1" smtClean="0">
                <a:solidFill>
                  <a:srgbClr val="A50021"/>
                </a:solidFill>
              </a:rPr>
              <a:t>sastoji</a:t>
            </a:r>
            <a:r>
              <a:rPr lang="en-US" sz="2000" dirty="0" smtClean="0">
                <a:solidFill>
                  <a:srgbClr val="A50021"/>
                </a:solidFill>
              </a:rPr>
              <a:t> </a:t>
            </a:r>
            <a:r>
              <a:rPr lang="en-US" sz="2000" dirty="0" err="1" smtClean="0">
                <a:solidFill>
                  <a:srgbClr val="A50021"/>
                </a:solidFill>
              </a:rPr>
              <a:t>iz</a:t>
            </a:r>
            <a:r>
              <a:rPr lang="en-US" sz="2000" dirty="0" smtClean="0">
                <a:solidFill>
                  <a:srgbClr val="A50021"/>
                </a:solidFill>
              </a:rPr>
              <a:t> </a:t>
            </a:r>
            <a:r>
              <a:rPr lang="en-US" sz="2000" dirty="0" err="1" smtClean="0">
                <a:solidFill>
                  <a:srgbClr val="A50021"/>
                </a:solidFill>
              </a:rPr>
              <a:t>jednog</a:t>
            </a:r>
            <a:r>
              <a:rPr lang="en-US" sz="2000" dirty="0" smtClean="0">
                <a:solidFill>
                  <a:srgbClr val="A50021"/>
                </a:solidFill>
              </a:rPr>
              <a:t> </a:t>
            </a:r>
            <a:r>
              <a:rPr lang="en-US" sz="2000" dirty="0" err="1" smtClean="0">
                <a:solidFill>
                  <a:srgbClr val="A50021"/>
                </a:solidFill>
              </a:rPr>
              <a:t>ili</a:t>
            </a:r>
            <a:r>
              <a:rPr lang="en-US" sz="2000" dirty="0" smtClean="0">
                <a:solidFill>
                  <a:srgbClr val="A50021"/>
                </a:solidFill>
              </a:rPr>
              <a:t> </a:t>
            </a:r>
            <a:r>
              <a:rPr lang="en-US" sz="2000" dirty="0" err="1" smtClean="0">
                <a:solidFill>
                  <a:srgbClr val="A50021"/>
                </a:solidFill>
              </a:rPr>
              <a:t>više</a:t>
            </a:r>
            <a:r>
              <a:rPr lang="en-US" sz="2000" dirty="0" smtClean="0">
                <a:solidFill>
                  <a:srgbClr val="A50021"/>
                </a:solidFill>
              </a:rPr>
              <a:t> </a:t>
            </a:r>
            <a:r>
              <a:rPr lang="en-US" sz="2000" dirty="0" err="1" smtClean="0">
                <a:solidFill>
                  <a:srgbClr val="A50021"/>
                </a:solidFill>
              </a:rPr>
              <a:t>prostora</a:t>
            </a:r>
            <a:r>
              <a:rPr lang="en-US" sz="2000" dirty="0" smtClean="0">
                <a:solidFill>
                  <a:srgbClr val="A50021"/>
                </a:solidFill>
              </a:rPr>
              <a:t> </a:t>
            </a:r>
            <a:r>
              <a:rPr lang="en-US" sz="2000" dirty="0" err="1" smtClean="0">
                <a:solidFill>
                  <a:srgbClr val="A50021"/>
                </a:solidFill>
              </a:rPr>
              <a:t>tabela</a:t>
            </a:r>
            <a:r>
              <a:rPr lang="en-US" sz="2000" dirty="0" smtClean="0">
                <a:solidFill>
                  <a:srgbClr val="A50021"/>
                </a:solidFill>
              </a:rPr>
              <a:t>. </a:t>
            </a:r>
          </a:p>
          <a:p>
            <a:pPr marL="0" indent="0" eaLnBrk="1" hangingPunct="1">
              <a:buFont typeface="Arial" charset="0"/>
              <a:buNone/>
              <a:defRPr/>
            </a:pPr>
            <a:endParaRPr lang="en-US" dirty="0"/>
          </a:p>
        </p:txBody>
      </p:sp>
    </p:spTree>
  </p:cSld>
  <p:clrMapOvr>
    <a:masterClrMapping/>
  </p:clrMapOvr>
  <p:transition>
    <p:plu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sr-Latn-CS" smtClean="0"/>
              <a:t>Transformacija entiteta</a:t>
            </a:r>
            <a:endParaRPr lang="en-US" smtClean="0"/>
          </a:p>
        </p:txBody>
      </p:sp>
      <p:sp>
        <p:nvSpPr>
          <p:cNvPr id="39939" name="Rectangle 3"/>
          <p:cNvSpPr>
            <a:spLocks noGrp="1" noChangeArrowheads="1"/>
          </p:cNvSpPr>
          <p:nvPr>
            <p:ph idx="1"/>
          </p:nvPr>
        </p:nvSpPr>
        <p:spPr bwMode="auto">
          <a:xfrm>
            <a:off x="296863" y="1246188"/>
            <a:ext cx="8515350" cy="4762500"/>
          </a:xfrm>
          <a:ln>
            <a:miter lim="800000"/>
            <a:headEnd/>
            <a:tailEnd/>
          </a:ln>
        </p:spPr>
        <p:txBody>
          <a:bodyPr/>
          <a:lstStyle/>
          <a:p>
            <a:pPr marL="0" indent="0" eaLnBrk="1" hangingPunct="1">
              <a:buFont typeface="Arial" charset="0"/>
              <a:buNone/>
              <a:defRPr/>
            </a:pPr>
            <a:r>
              <a:rPr lang="pl-PL" sz="2000" dirty="0" smtClean="0"/>
              <a:t>Svaki tip entiteta iz ER dijagrama se transformiše u jednu relaciju odnosno tabelu. </a:t>
            </a:r>
          </a:p>
          <a:p>
            <a:pPr marL="0" indent="0" eaLnBrk="1" hangingPunct="1">
              <a:buFontTx/>
              <a:buNone/>
              <a:defRPr/>
            </a:pPr>
            <a:endParaRPr lang="pl-PL" sz="2000" dirty="0" smtClean="0"/>
          </a:p>
          <a:p>
            <a:pPr marL="0" indent="0" eaLnBrk="1" hangingPunct="1">
              <a:buFont typeface="Arial" charset="0"/>
              <a:buNone/>
              <a:defRPr/>
            </a:pPr>
            <a:r>
              <a:rPr lang="pl-PL" sz="2000" dirty="0" smtClean="0">
                <a:solidFill>
                  <a:srgbClr val="C00000"/>
                </a:solidFill>
              </a:rPr>
              <a:t>Identifikator tipa entiteta postaje primarni ključ relacije a drugi atributi tipa entiteta postaju atributi neprimarnih ključeva relacije. </a:t>
            </a:r>
          </a:p>
          <a:p>
            <a:pPr marL="0" indent="0" eaLnBrk="1" hangingPunct="1">
              <a:buFontTx/>
              <a:buNone/>
              <a:defRPr/>
            </a:pPr>
            <a:endParaRPr lang="pl-PL" sz="2000" b="1" dirty="0" smtClean="0"/>
          </a:p>
          <a:p>
            <a:pPr marL="0" indent="0" eaLnBrk="1" hangingPunct="1">
              <a:buFont typeface="Arial" charset="0"/>
              <a:buNone/>
              <a:defRPr/>
            </a:pPr>
            <a:r>
              <a:rPr lang="pl-PL" sz="2000" dirty="0" smtClean="0"/>
              <a:t>Primarni ključ treba da ima sledeća svojstva:</a:t>
            </a:r>
            <a:endParaRPr lang="pl-PL" altLang="ja-JP" sz="2000" dirty="0" smtClean="0"/>
          </a:p>
          <a:p>
            <a:pPr lvl="1" eaLnBrk="1" hangingPunct="1">
              <a:buFontTx/>
              <a:buChar char="o"/>
              <a:defRPr/>
            </a:pPr>
            <a:r>
              <a:rPr lang="pl-PL" altLang="ja-JP" dirty="0" smtClean="0"/>
              <a:t>vrednost primarnog ključa jedinstveno identifikuje svaki red u relaciji.</a:t>
            </a:r>
          </a:p>
          <a:p>
            <a:pPr lvl="1" eaLnBrk="1" hangingPunct="1">
              <a:buFontTx/>
              <a:buChar char="o"/>
              <a:defRPr/>
            </a:pPr>
            <a:r>
              <a:rPr lang="pl-PL" altLang="ja-JP" dirty="0" smtClean="0"/>
              <a:t>mora da bude neredudantan; </a:t>
            </a:r>
          </a:p>
          <a:p>
            <a:pPr lvl="1" eaLnBrk="1" hangingPunct="1">
              <a:buFontTx/>
              <a:buChar char="o"/>
              <a:defRPr/>
            </a:pPr>
            <a:r>
              <a:rPr lang="pl-PL" altLang="ja-JP" dirty="0" smtClean="0"/>
              <a:t>treba da bude kratak, numerički i fiksan. U slučajevima kada se to ne može postići, treba razmotriti mogućnost korišćenja nekog kandidat ključa kao primarnog</a:t>
            </a:r>
            <a:r>
              <a:rPr lang="sr-Latn-CS" altLang="ja-JP" dirty="0" smtClean="0"/>
              <a:t>.</a:t>
            </a:r>
            <a:r>
              <a:rPr lang="pl-PL" altLang="ja-JP" dirty="0" smtClean="0"/>
              <a:t> Ako nema kandidat ključeva, treba razmotriti mogućnost korišćenja </a:t>
            </a:r>
            <a:r>
              <a:rPr lang="pl-PL" altLang="ja-JP" b="1" dirty="0" smtClean="0"/>
              <a:t>surogat ključa</a:t>
            </a:r>
            <a:r>
              <a:rPr lang="pl-PL" altLang="ja-JP" dirty="0" smtClean="0"/>
              <a:t>. </a:t>
            </a:r>
          </a:p>
        </p:txBody>
      </p:sp>
      <p:sp>
        <p:nvSpPr>
          <p:cNvPr id="57349" name="Slide Number Placeholder 5"/>
          <p:cNvSpPr>
            <a:spLocks noGrp="1"/>
          </p:cNvSpPr>
          <p:nvPr>
            <p:ph type="sldNum" sz="quarter" idx="4294967295"/>
          </p:nvPr>
        </p:nvSpPr>
        <p:spPr bwMode="auto">
          <a:xfrm>
            <a:off x="7010400" y="6505575"/>
            <a:ext cx="2133600" cy="352425"/>
          </a:xfrm>
          <a:prstGeom prst="rect">
            <a:avLst/>
          </a:prstGeom>
          <a:noFill/>
          <a:ln>
            <a:miter lim="800000"/>
            <a:headEnd/>
            <a:tailEnd/>
          </a:ln>
        </p:spPr>
        <p:txBody>
          <a:bodyPr/>
          <a:lstStyle/>
          <a:p>
            <a:fld id="{EE894D53-7167-48B6-B530-5C0F7D37F4CE}" type="slidenum">
              <a:rPr lang="en-US" sz="1400"/>
              <a:pPr/>
              <a:t>48</a:t>
            </a:fld>
            <a:endParaRPr lang="en-US" sz="1400"/>
          </a:p>
        </p:txBody>
      </p:sp>
    </p:spTree>
  </p:cSld>
  <p:clrMapOvr>
    <a:masterClrMapping/>
  </p:clrMapOvr>
  <p:transition>
    <p:plus/>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a:t>
            </a:r>
            <a:r>
              <a:rPr lang="sr-Latn-RS" dirty="0" smtClean="0"/>
              <a:t>aključak </a:t>
            </a:r>
            <a:endParaRPr lang="en-US" dirty="0"/>
          </a:p>
        </p:txBody>
      </p:sp>
      <p:sp>
        <p:nvSpPr>
          <p:cNvPr id="3" name="Content Placeholder 2"/>
          <p:cNvSpPr>
            <a:spLocks noGrp="1"/>
          </p:cNvSpPr>
          <p:nvPr>
            <p:ph idx="1"/>
          </p:nvPr>
        </p:nvSpPr>
        <p:spPr>
          <a:xfrm>
            <a:off x="178130" y="1151906"/>
            <a:ext cx="8965869" cy="4940135"/>
          </a:xfrm>
        </p:spPr>
        <p:txBody>
          <a:bodyPr/>
          <a:lstStyle/>
          <a:p>
            <a:r>
              <a:rPr lang="vi-VN" sz="2000" dirty="0" smtClean="0">
                <a:latin typeface="Calibri" pitchFamily="34" charset="0"/>
                <a:cs typeface="Calibri" pitchFamily="34" charset="0"/>
              </a:rPr>
              <a:t>Dobro modeliranje konceptualnog modela je ključno za uspešan dizajn i implementaciju baze podataka. Evo nekoliko principa koji bi trebalo da se uzmu u obzir prilikom kreiranja konceptualnog modela:</a:t>
            </a:r>
            <a:br>
              <a:rPr lang="vi-VN" sz="2000" dirty="0" smtClean="0">
                <a:latin typeface="Calibri" pitchFamily="34" charset="0"/>
                <a:cs typeface="Calibri" pitchFamily="34" charset="0"/>
              </a:rPr>
            </a:br>
            <a:endParaRPr lang="sr-Latn-RS" sz="2000" dirty="0" smtClean="0">
              <a:latin typeface="Calibri" pitchFamily="34" charset="0"/>
              <a:cs typeface="Calibri" pitchFamily="34" charset="0"/>
            </a:endParaRPr>
          </a:p>
          <a:p>
            <a:r>
              <a:rPr lang="vi-VN" sz="2000" dirty="0" smtClean="0">
                <a:solidFill>
                  <a:srgbClr val="A50021"/>
                </a:solidFill>
                <a:latin typeface="Calibri" pitchFamily="34" charset="0"/>
                <a:cs typeface="Calibri" pitchFamily="34" charset="0"/>
              </a:rPr>
              <a:t>Jednostavnost</a:t>
            </a:r>
            <a:r>
              <a:rPr lang="vi-VN" sz="2000" dirty="0" smtClean="0">
                <a:latin typeface="Calibri" pitchFamily="34" charset="0"/>
                <a:cs typeface="Calibri" pitchFamily="34" charset="0"/>
              </a:rPr>
              <a:t>: Konceptualni model treba da bude jednostavan i razumljiv kako bi ga mogli pratiti svi zainteresovani članovi tima, uključujući klijente i programere. Izbegavajte prekomernu složenost koja bi mogla dovesti do konfuzije.</a:t>
            </a:r>
            <a:br>
              <a:rPr lang="vi-VN" sz="2000" dirty="0" smtClean="0">
                <a:latin typeface="Calibri" pitchFamily="34" charset="0"/>
                <a:cs typeface="Calibri" pitchFamily="34" charset="0"/>
              </a:rPr>
            </a:br>
            <a:endParaRPr lang="sr-Latn-RS" sz="2000" dirty="0" smtClean="0">
              <a:latin typeface="Calibri" pitchFamily="34" charset="0"/>
              <a:cs typeface="Calibri" pitchFamily="34" charset="0"/>
            </a:endParaRPr>
          </a:p>
          <a:p>
            <a:r>
              <a:rPr lang="vi-VN" sz="2000" dirty="0" smtClean="0">
                <a:solidFill>
                  <a:srgbClr val="A50021"/>
                </a:solidFill>
                <a:latin typeface="Calibri" pitchFamily="34" charset="0"/>
                <a:cs typeface="Calibri" pitchFamily="34" charset="0"/>
              </a:rPr>
              <a:t>Jasnoća</a:t>
            </a:r>
            <a:r>
              <a:rPr lang="vi-VN" sz="2000" dirty="0" smtClean="0">
                <a:latin typeface="Calibri" pitchFamily="34" charset="0"/>
                <a:cs typeface="Calibri" pitchFamily="34" charset="0"/>
              </a:rPr>
              <a:t>: Definišite entitete, njihove atribute i odnose između njih jasno i precizno. Svaki entitet i atribut treba da ima jasno značenje kako bi se </a:t>
            </a:r>
            <a:r>
              <a:rPr lang="vi-VN" sz="2000" dirty="0" smtClean="0">
                <a:latin typeface="Calibri" pitchFamily="34" charset="0"/>
                <a:cs typeface="Calibri" pitchFamily="34" charset="0"/>
              </a:rPr>
              <a:t>izbegl</a:t>
            </a:r>
            <a:r>
              <a:rPr lang="sr-Latn-RS" sz="2000" dirty="0" smtClean="0">
                <a:latin typeface="Calibri" pitchFamily="34" charset="0"/>
                <a:cs typeface="Calibri" pitchFamily="34" charset="0"/>
              </a:rPr>
              <a:t>i</a:t>
            </a:r>
            <a:r>
              <a:rPr lang="vi-VN" sz="2000" dirty="0" smtClean="0">
                <a:latin typeface="Calibri" pitchFamily="34" charset="0"/>
                <a:cs typeface="Calibri" pitchFamily="34" charset="0"/>
              </a:rPr>
              <a:t> </a:t>
            </a:r>
            <a:r>
              <a:rPr lang="vi-VN" sz="2000" dirty="0" smtClean="0">
                <a:latin typeface="Calibri" pitchFamily="34" charset="0"/>
                <a:cs typeface="Calibri" pitchFamily="34" charset="0"/>
              </a:rPr>
              <a:t>nesporazumi kasnije tokom razvoja.</a:t>
            </a:r>
          </a:p>
          <a:p>
            <a:r>
              <a:rPr lang="vi-VN" sz="2000" dirty="0" smtClean="0">
                <a:solidFill>
                  <a:srgbClr val="A50021"/>
                </a:solidFill>
                <a:latin typeface="Calibri" pitchFamily="34" charset="0"/>
                <a:cs typeface="Calibri" pitchFamily="34" charset="0"/>
              </a:rPr>
              <a:t>Skalabilnost</a:t>
            </a:r>
            <a:r>
              <a:rPr lang="vi-VN" sz="2000" dirty="0" smtClean="0">
                <a:latin typeface="Calibri" pitchFamily="34" charset="0"/>
                <a:cs typeface="Calibri" pitchFamily="34" charset="0"/>
              </a:rPr>
              <a:t>: Model treba da bude skalabilan kako bi se mogao prilagoditi potrebama i zahtevima koji mogu nastati u budućnosti. Razmislite o mogućnosti dodavanja novih entiteta i atributa kako bi se osigurala dugoročna funkcionalnost baze podataka.</a:t>
            </a:r>
          </a:p>
          <a:p>
            <a:endParaRPr lang="en-US" dirty="0"/>
          </a:p>
        </p:txBody>
      </p:sp>
    </p:spTree>
  </p:cSld>
  <p:clrMapOvr>
    <a:masterClrMapping/>
  </p:clrMapOvr>
  <p:transition>
    <p:plu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Podsećanje</a:t>
            </a:r>
          </a:p>
        </p:txBody>
      </p:sp>
      <p:sp>
        <p:nvSpPr>
          <p:cNvPr id="3" name="Content Placeholder 2"/>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en-US"/>
          </a:p>
        </p:txBody>
      </p:sp>
      <p:pic>
        <p:nvPicPr>
          <p:cNvPr id="14340" name="Picture 2" descr="http://mdita.metropolitan.ac.rs/qdita-temp/IT350/L03/IT350-IT2008-IM-DMOD-CONC-Slika123.png"/>
          <p:cNvPicPr>
            <a:picLocks noChangeAspect="1" noChangeArrowheads="1"/>
          </p:cNvPicPr>
          <p:nvPr/>
        </p:nvPicPr>
        <p:blipFill>
          <a:blip r:embed="rId2"/>
          <a:srcRect/>
          <a:stretch>
            <a:fillRect/>
          </a:stretch>
        </p:blipFill>
        <p:spPr bwMode="auto">
          <a:xfrm>
            <a:off x="688975" y="1077913"/>
            <a:ext cx="7362825" cy="4151312"/>
          </a:xfrm>
          <a:prstGeom prst="rect">
            <a:avLst/>
          </a:prstGeom>
          <a:noFill/>
          <a:ln w="9525">
            <a:noFill/>
            <a:miter lim="800000"/>
            <a:headEnd/>
            <a:tailEnd/>
          </a:ln>
        </p:spPr>
      </p:pic>
      <p:sp>
        <p:nvSpPr>
          <p:cNvPr id="5" name="Rectangle 4"/>
          <p:cNvSpPr/>
          <p:nvPr/>
        </p:nvSpPr>
        <p:spPr>
          <a:xfrm>
            <a:off x="955675" y="5287963"/>
            <a:ext cx="7369175" cy="646112"/>
          </a:xfrm>
          <a:prstGeom prst="rect">
            <a:avLst/>
          </a:prstGeom>
          <a:solidFill>
            <a:schemeClr val="accent2">
              <a:lumMod val="60000"/>
              <a:lumOff val="40000"/>
            </a:schemeClr>
          </a:solidFill>
        </p:spPr>
        <p:txBody>
          <a:bodyPr>
            <a:spAutoFit/>
          </a:bodyPr>
          <a:lstStyle/>
          <a:p>
            <a:pPr>
              <a:defRPr/>
            </a:pPr>
            <a:r>
              <a:rPr lang="vi-VN" dirty="0"/>
              <a:t>Slika pokazuje da se modeli podataka mogu javiti kao </a:t>
            </a:r>
            <a:r>
              <a:rPr lang="vi-VN" dirty="0">
                <a:solidFill>
                  <a:srgbClr val="FF0000"/>
                </a:solidFill>
              </a:rPr>
              <a:t>spoljni modeli (ili pogledi), konceptualni modeli ili fizički modeli</a:t>
            </a:r>
            <a:endParaRPr lang="en-US" dirty="0"/>
          </a:p>
        </p:txBody>
      </p:sp>
    </p:spTree>
  </p:cSld>
  <p:clrMapOvr>
    <a:masterClrMapping/>
  </p:clrMapOvr>
  <p:transition>
    <p:plus/>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a:t>
            </a:r>
            <a:r>
              <a:rPr lang="sr-Latn-RS" dirty="0" smtClean="0"/>
              <a:t>aključak </a:t>
            </a:r>
            <a:endParaRPr lang="en-US" dirty="0"/>
          </a:p>
        </p:txBody>
      </p:sp>
      <p:sp>
        <p:nvSpPr>
          <p:cNvPr id="3" name="Content Placeholder 2"/>
          <p:cNvSpPr>
            <a:spLocks noGrp="1"/>
          </p:cNvSpPr>
          <p:nvPr>
            <p:ph idx="1"/>
          </p:nvPr>
        </p:nvSpPr>
        <p:spPr>
          <a:xfrm>
            <a:off x="213756" y="1163782"/>
            <a:ext cx="8621486" cy="4595750"/>
          </a:xfrm>
        </p:spPr>
        <p:txBody>
          <a:bodyPr/>
          <a:lstStyle/>
          <a:p>
            <a:r>
              <a:rPr lang="en-US" sz="2000" dirty="0" err="1" smtClean="0">
                <a:solidFill>
                  <a:srgbClr val="A50021"/>
                </a:solidFill>
                <a:latin typeface="Calibri" pitchFamily="34" charset="0"/>
                <a:cs typeface="Calibri" pitchFamily="34" charset="0"/>
              </a:rPr>
              <a:t>Nezavisnost</a:t>
            </a:r>
            <a:r>
              <a:rPr lang="en-US" sz="2000" dirty="0" smtClean="0">
                <a:solidFill>
                  <a:srgbClr val="A50021"/>
                </a:solidFill>
                <a:latin typeface="Calibri" pitchFamily="34" charset="0"/>
                <a:cs typeface="Calibri" pitchFamily="34" charset="0"/>
              </a:rPr>
              <a:t> </a:t>
            </a:r>
            <a:r>
              <a:rPr lang="en-US" sz="2000" dirty="0" err="1" smtClean="0">
                <a:solidFill>
                  <a:srgbClr val="A50021"/>
                </a:solidFill>
                <a:latin typeface="Calibri" pitchFamily="34" charset="0"/>
                <a:cs typeface="Calibri" pitchFamily="34" charset="0"/>
              </a:rPr>
              <a:t>od</a:t>
            </a:r>
            <a:r>
              <a:rPr lang="en-US" sz="2000" dirty="0" smtClean="0">
                <a:solidFill>
                  <a:srgbClr val="A50021"/>
                </a:solidFill>
                <a:latin typeface="Calibri" pitchFamily="34" charset="0"/>
                <a:cs typeface="Calibri" pitchFamily="34" charset="0"/>
              </a:rPr>
              <a:t> </a:t>
            </a:r>
            <a:r>
              <a:rPr lang="en-US" sz="2000" dirty="0" err="1" smtClean="0">
                <a:solidFill>
                  <a:srgbClr val="A50021"/>
                </a:solidFill>
                <a:latin typeface="Calibri" pitchFamily="34" charset="0"/>
                <a:cs typeface="Calibri" pitchFamily="34" charset="0"/>
              </a:rPr>
              <a:t>tehnologije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Konceptualni</a:t>
            </a:r>
            <a:r>
              <a:rPr lang="en-US" sz="2000" dirty="0" smtClean="0">
                <a:latin typeface="Calibri" pitchFamily="34" charset="0"/>
                <a:cs typeface="Calibri" pitchFamily="34" charset="0"/>
              </a:rPr>
              <a:t> model </a:t>
            </a:r>
            <a:r>
              <a:rPr lang="en-US" sz="2000" dirty="0" err="1" smtClean="0">
                <a:latin typeface="Calibri" pitchFamily="34" charset="0"/>
                <a:cs typeface="Calibri" pitchFamily="34" charset="0"/>
              </a:rPr>
              <a:t>treba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da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bude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nezavisan</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od</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tehnologije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koja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će</a:t>
            </a:r>
            <a:r>
              <a:rPr lang="en-US" sz="2000" dirty="0" smtClean="0">
                <a:latin typeface="Calibri" pitchFamily="34" charset="0"/>
                <a:cs typeface="Calibri" pitchFamily="34" charset="0"/>
              </a:rPr>
              <a:t> se </a:t>
            </a:r>
            <a:r>
              <a:rPr lang="en-US" sz="2000" dirty="0" err="1" smtClean="0">
                <a:latin typeface="Calibri" pitchFamily="34" charset="0"/>
                <a:cs typeface="Calibri" pitchFamily="34" charset="0"/>
              </a:rPr>
              <a:t>koristiti</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za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implementaciju</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Fokusirajte</a:t>
            </a:r>
            <a:r>
              <a:rPr lang="en-US" sz="2000" dirty="0" smtClean="0">
                <a:latin typeface="Calibri" pitchFamily="34" charset="0"/>
                <a:cs typeface="Calibri" pitchFamily="34" charset="0"/>
              </a:rPr>
              <a:t> se </a:t>
            </a:r>
            <a:r>
              <a:rPr lang="en-US" sz="2000" dirty="0" err="1" smtClean="0">
                <a:latin typeface="Calibri" pitchFamily="34" charset="0"/>
                <a:cs typeface="Calibri" pitchFamily="34" charset="0"/>
              </a:rPr>
              <a:t>na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suštinske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informacije</a:t>
            </a:r>
            <a:r>
              <a:rPr lang="en-US" sz="2000" dirty="0" smtClean="0">
                <a:latin typeface="Calibri" pitchFamily="34" charset="0"/>
                <a:cs typeface="Calibri" pitchFamily="34" charset="0"/>
              </a:rPr>
              <a:t> o </a:t>
            </a:r>
            <a:r>
              <a:rPr lang="en-US" sz="2000" dirty="0" err="1" smtClean="0">
                <a:latin typeface="Calibri" pitchFamily="34" charset="0"/>
                <a:cs typeface="Calibri" pitchFamily="34" charset="0"/>
              </a:rPr>
              <a:t>podacima</a:t>
            </a:r>
            <a:r>
              <a:rPr lang="en-US" sz="2000" dirty="0" smtClean="0">
                <a:latin typeface="Calibri" pitchFamily="34" charset="0"/>
                <a:cs typeface="Calibri" pitchFamily="34" charset="0"/>
              </a:rPr>
              <a:t>, a ne </a:t>
            </a:r>
            <a:r>
              <a:rPr lang="en-US" sz="2000" dirty="0" err="1" smtClean="0">
                <a:latin typeface="Calibri" pitchFamily="34" charset="0"/>
                <a:cs typeface="Calibri" pitchFamily="34" charset="0"/>
              </a:rPr>
              <a:t>na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tehničke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detalje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poput</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baze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podataka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ili</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programskog</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jezika</a:t>
            </a:r>
            <a:r>
              <a:rPr lang="en-US" sz="2000" dirty="0" smtClean="0">
                <a:latin typeface="Calibri" pitchFamily="34" charset="0"/>
                <a:cs typeface="Calibri" pitchFamily="34" charset="0"/>
              </a:rPr>
              <a:t>.</a:t>
            </a:r>
          </a:p>
          <a:p>
            <a:r>
              <a:rPr lang="en-US" sz="2000" dirty="0" err="1" smtClean="0">
                <a:solidFill>
                  <a:srgbClr val="A50021"/>
                </a:solidFill>
                <a:latin typeface="Calibri" pitchFamily="34" charset="0"/>
                <a:cs typeface="Calibri" pitchFamily="34" charset="0"/>
              </a:rPr>
              <a:t>Konzistentnost</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Vodite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računa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da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bude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doslednosti</a:t>
            </a:r>
            <a:r>
              <a:rPr lang="en-US" sz="2000" dirty="0" smtClean="0">
                <a:latin typeface="Calibri" pitchFamily="34" charset="0"/>
                <a:cs typeface="Calibri" pitchFamily="34" charset="0"/>
              </a:rPr>
              <a:t> u </a:t>
            </a:r>
            <a:r>
              <a:rPr lang="en-US" sz="2000" dirty="0" err="1" smtClean="0">
                <a:latin typeface="Calibri" pitchFamily="34" charset="0"/>
                <a:cs typeface="Calibri" pitchFamily="34" charset="0"/>
              </a:rPr>
              <a:t>imenovanju</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entiteta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i</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atributa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Ovo</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olakšava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razumevanje</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modela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i</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omogućava</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lakšu</a:t>
            </a:r>
            <a:r>
              <a:rPr lang="en-US" sz="2000" dirty="0" smtClean="0">
                <a:latin typeface="Calibri" pitchFamily="34" charset="0"/>
                <a:cs typeface="Calibri" pitchFamily="34" charset="0"/>
              </a:rPr>
              <a:t> </a:t>
            </a:r>
            <a:r>
              <a:rPr lang="en-US" sz="2000" dirty="0" err="1" smtClean="0">
                <a:latin typeface="Calibri" pitchFamily="34" charset="0"/>
                <a:cs typeface="Calibri" pitchFamily="34" charset="0"/>
              </a:rPr>
              <a:t>implementaciju</a:t>
            </a:r>
            <a:r>
              <a:rPr lang="en-US" sz="2000" dirty="0" smtClean="0">
                <a:latin typeface="Calibri" pitchFamily="34" charset="0"/>
                <a:cs typeface="Calibri" pitchFamily="34" charset="0"/>
              </a:rPr>
              <a:t>.</a:t>
            </a:r>
            <a:endParaRPr lang="sr-Latn-RS" sz="2000" dirty="0" smtClean="0">
              <a:latin typeface="Calibri" pitchFamily="34" charset="0"/>
              <a:cs typeface="Calibri" pitchFamily="34" charset="0"/>
            </a:endParaRPr>
          </a:p>
          <a:p>
            <a:r>
              <a:rPr lang="vi-VN" sz="2000" dirty="0" smtClean="0">
                <a:solidFill>
                  <a:srgbClr val="A50021"/>
                </a:solidFill>
                <a:latin typeface="Calibri" pitchFamily="34" charset="0"/>
                <a:cs typeface="Calibri" pitchFamily="34" charset="0"/>
              </a:rPr>
              <a:t>Pravilni odnosi</a:t>
            </a:r>
            <a:r>
              <a:rPr lang="vi-VN" sz="2000" dirty="0" smtClean="0">
                <a:latin typeface="Calibri" pitchFamily="34" charset="0"/>
                <a:cs typeface="Calibri" pitchFamily="34" charset="0"/>
              </a:rPr>
              <a:t>: Pažljivo definišite odnose između entiteta, kao što su jedan-na-jedan, jedan-na-više ili više-na-više. Razumeti ove odnose pomaže u pravilnom oblikovanju baze podataka i održava integritet podataka.</a:t>
            </a:r>
          </a:p>
          <a:p>
            <a:r>
              <a:rPr lang="vi-VN" sz="2000" dirty="0" smtClean="0">
                <a:solidFill>
                  <a:srgbClr val="A50021"/>
                </a:solidFill>
                <a:latin typeface="Calibri" pitchFamily="34" charset="0"/>
                <a:cs typeface="Calibri" pitchFamily="34" charset="0"/>
              </a:rPr>
              <a:t>Održivost</a:t>
            </a:r>
            <a:r>
              <a:rPr lang="vi-VN" sz="2000" dirty="0" smtClean="0">
                <a:latin typeface="Calibri" pitchFamily="34" charset="0"/>
                <a:cs typeface="Calibri" pitchFamily="34" charset="0"/>
              </a:rPr>
              <a:t>: Model treba da bude održiv tokom vremena i ne bi trebalo da se menja često, osim ako za tim postoje opravdani razlozi. Prečesta promena modela može uzrokovati probleme u razvoju i održavanju sistema.</a:t>
            </a:r>
          </a:p>
          <a:p>
            <a:endParaRPr lang="en-US" sz="2000" dirty="0" smtClean="0">
              <a:latin typeface="Calibri" pitchFamily="34" charset="0"/>
              <a:cs typeface="Calibri" pitchFamily="34" charset="0"/>
            </a:endParaRPr>
          </a:p>
          <a:p>
            <a:endParaRPr lang="en-US" dirty="0"/>
          </a:p>
        </p:txBody>
      </p:sp>
    </p:spTree>
  </p:cSld>
  <p:clrMapOvr>
    <a:masterClrMapping/>
  </p:clrMapOvr>
  <p:transition>
    <p:plus/>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a:t>
            </a:r>
            <a:r>
              <a:rPr lang="sr-Latn-RS" dirty="0" smtClean="0"/>
              <a:t>aključak </a:t>
            </a:r>
            <a:endParaRPr lang="en-US" dirty="0"/>
          </a:p>
        </p:txBody>
      </p:sp>
      <p:sp>
        <p:nvSpPr>
          <p:cNvPr id="3" name="Content Placeholder 2"/>
          <p:cNvSpPr>
            <a:spLocks noGrp="1"/>
          </p:cNvSpPr>
          <p:nvPr>
            <p:ph idx="1"/>
          </p:nvPr>
        </p:nvSpPr>
        <p:spPr>
          <a:xfrm>
            <a:off x="261257" y="1403585"/>
            <a:ext cx="8716488" cy="4351338"/>
          </a:xfrm>
        </p:spPr>
        <p:txBody>
          <a:bodyPr/>
          <a:lstStyle/>
          <a:p>
            <a:r>
              <a:rPr lang="vi-VN" sz="2000" dirty="0" smtClean="0">
                <a:solidFill>
                  <a:srgbClr val="A50021"/>
                </a:solidFill>
                <a:latin typeface="Calibri" pitchFamily="34" charset="0"/>
                <a:cs typeface="Calibri" pitchFamily="34" charset="0"/>
              </a:rPr>
              <a:t>Uključenost interesnih strana</a:t>
            </a:r>
            <a:r>
              <a:rPr lang="vi-VN" sz="2000" dirty="0" smtClean="0">
                <a:latin typeface="Calibri" pitchFamily="34" charset="0"/>
                <a:cs typeface="Calibri" pitchFamily="34" charset="0"/>
              </a:rPr>
              <a:t>: Uključite sve ključne interesne strane, uključujući klijente, programere i analitičare podataka, kako biste osigurali da model odražava sve potrebne informacije i funkcionalnosti.</a:t>
            </a:r>
          </a:p>
          <a:p>
            <a:r>
              <a:rPr lang="vi-VN" sz="2000" dirty="0" smtClean="0">
                <a:solidFill>
                  <a:srgbClr val="A50021"/>
                </a:solidFill>
                <a:latin typeface="Calibri" pitchFamily="34" charset="0"/>
                <a:cs typeface="Calibri" pitchFamily="34" charset="0"/>
              </a:rPr>
              <a:t>Dokumentacija</a:t>
            </a:r>
            <a:r>
              <a:rPr lang="vi-VN" sz="2000" dirty="0" smtClean="0">
                <a:latin typeface="Calibri" pitchFamily="34" charset="0"/>
                <a:cs typeface="Calibri" pitchFamily="34" charset="0"/>
              </a:rPr>
              <a:t>: Redovno dokumentujte model kako biste zadržali jasnoću i olakšali timski rad. Dobra dokumentacija pomaže u rešavanju nesporazuma i brzom uvođenju novih članova u tim.</a:t>
            </a:r>
          </a:p>
          <a:p>
            <a:r>
              <a:rPr lang="vi-VN" sz="2000" smtClean="0">
                <a:latin typeface="Calibri" pitchFamily="34" charset="0"/>
                <a:cs typeface="Calibri" pitchFamily="34" charset="0"/>
              </a:rPr>
              <a:t>Govorili </a:t>
            </a:r>
            <a:r>
              <a:rPr lang="vi-VN" sz="2000" dirty="0" smtClean="0">
                <a:latin typeface="Calibri" pitchFamily="34" charset="0"/>
                <a:cs typeface="Calibri" pitchFamily="34" charset="0"/>
              </a:rPr>
              <a:t>smo kako se tipovi entiteta, njihovi atributi i relacije mogu predstaviti u slučajevima kada umesto ER dijagrama koristimo UML klasne dijagrame, što je čest slučaj obzirom da se UML danas koristi za projektovanje softvera primenom objektno orijentisanog pristupa.</a:t>
            </a:r>
            <a:br>
              <a:rPr lang="vi-VN" sz="2000" dirty="0" smtClean="0">
                <a:latin typeface="Calibri" pitchFamily="34" charset="0"/>
                <a:cs typeface="Calibri" pitchFamily="34" charset="0"/>
              </a:rPr>
            </a:br>
            <a:endParaRPr lang="sr-Latn-RS" sz="2000" dirty="0" smtClean="0">
              <a:latin typeface="Calibri" pitchFamily="34" charset="0"/>
              <a:cs typeface="Calibri" pitchFamily="34" charset="0"/>
            </a:endParaRPr>
          </a:p>
          <a:p>
            <a:r>
              <a:rPr lang="vi-VN" sz="2000" dirty="0" smtClean="0">
                <a:latin typeface="Calibri" pitchFamily="34" charset="0"/>
                <a:cs typeface="Calibri" pitchFamily="34" charset="0"/>
              </a:rPr>
              <a:t>Na kraju su dati primeri transformacije konceptualnog modela podataka najpre u logički a zatim i u fizički model baze podataka na osnovu koga se mogu generisati .sql skripte za kreiranje tabela baze podataka</a:t>
            </a:r>
            <a:r>
              <a:rPr lang="vi-VN" dirty="0" smtClean="0"/>
              <a:t>.</a:t>
            </a:r>
          </a:p>
        </p:txBody>
      </p:sp>
    </p:spTree>
  </p:cSld>
  <p:clrMapOvr>
    <a:masterClrMapping/>
  </p:clrMapOvr>
  <p:transition>
    <p:plus/>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plu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bwMode="auto">
          <a:xfrm>
            <a:off x="163513" y="247650"/>
            <a:ext cx="8980487" cy="966788"/>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r>
              <a:rPr lang="en-US" sz="3600" b="1" smtClean="0"/>
              <a:t>Principi dobrog modelovanja konceptualnog modela</a:t>
            </a:r>
          </a:p>
        </p:txBody>
      </p:sp>
      <p:sp>
        <p:nvSpPr>
          <p:cNvPr id="4" name="Rectangle 3"/>
          <p:cNvSpPr/>
          <p:nvPr/>
        </p:nvSpPr>
        <p:spPr>
          <a:xfrm>
            <a:off x="593725" y="1414463"/>
            <a:ext cx="7991475" cy="1631950"/>
          </a:xfrm>
          <a:prstGeom prst="rect">
            <a:avLst/>
          </a:prstGeom>
          <a:solidFill>
            <a:schemeClr val="accent1">
              <a:lumMod val="60000"/>
              <a:lumOff val="40000"/>
            </a:schemeClr>
          </a:solidFill>
        </p:spPr>
        <p:txBody>
          <a:bodyPr>
            <a:spAutoFit/>
          </a:bodyPr>
          <a:lstStyle/>
          <a:p>
            <a:pPr>
              <a:defRPr/>
            </a:pPr>
            <a:r>
              <a:rPr lang="en-US" sz="2000" dirty="0" err="1">
                <a:latin typeface="+mn-lt"/>
              </a:rPr>
              <a:t>Princip</a:t>
            </a:r>
            <a:r>
              <a:rPr lang="en-US" sz="2000" dirty="0">
                <a:latin typeface="+mn-lt"/>
              </a:rPr>
              <a:t> </a:t>
            </a:r>
            <a:r>
              <a:rPr lang="en-US" sz="2000" dirty="0" err="1">
                <a:latin typeface="+mn-lt"/>
              </a:rPr>
              <a:t>verodostojnosti</a:t>
            </a:r>
            <a:r>
              <a:rPr lang="en-US" sz="2000" dirty="0">
                <a:latin typeface="+mn-lt"/>
              </a:rPr>
              <a:t> je </a:t>
            </a:r>
            <a:r>
              <a:rPr lang="en-US" sz="2000" dirty="0" err="1">
                <a:latin typeface="+mn-lt"/>
              </a:rPr>
              <a:t>jedan</a:t>
            </a:r>
            <a:r>
              <a:rPr lang="en-US" sz="2000" dirty="0">
                <a:latin typeface="+mn-lt"/>
              </a:rPr>
              <a:t> </a:t>
            </a:r>
            <a:r>
              <a:rPr lang="en-US" sz="2000" dirty="0" err="1">
                <a:latin typeface="+mn-lt"/>
              </a:rPr>
              <a:t>od</a:t>
            </a:r>
            <a:r>
              <a:rPr lang="en-US" sz="2000" dirty="0">
                <a:latin typeface="+mn-lt"/>
              </a:rPr>
              <a:t> </a:t>
            </a:r>
            <a:r>
              <a:rPr lang="en-US" sz="2000" dirty="0" err="1">
                <a:latin typeface="+mn-lt"/>
              </a:rPr>
              <a:t>najvažnijih</a:t>
            </a:r>
            <a:r>
              <a:rPr lang="en-US" sz="2000" dirty="0">
                <a:latin typeface="+mn-lt"/>
              </a:rPr>
              <a:t> </a:t>
            </a:r>
            <a:r>
              <a:rPr lang="en-US" sz="2000" dirty="0" err="1">
                <a:latin typeface="+mn-lt"/>
              </a:rPr>
              <a:t>principa</a:t>
            </a:r>
            <a:r>
              <a:rPr lang="en-US" sz="2000" dirty="0">
                <a:latin typeface="+mn-lt"/>
              </a:rPr>
              <a:t> </a:t>
            </a:r>
            <a:r>
              <a:rPr lang="en-US" sz="2000" dirty="0" err="1">
                <a:latin typeface="+mn-lt"/>
              </a:rPr>
              <a:t>prilikom</a:t>
            </a:r>
            <a:r>
              <a:rPr lang="en-US" sz="2000" dirty="0">
                <a:latin typeface="+mn-lt"/>
              </a:rPr>
              <a:t> </a:t>
            </a:r>
            <a:r>
              <a:rPr lang="en-US" sz="2000" dirty="0" err="1">
                <a:latin typeface="+mn-lt"/>
              </a:rPr>
              <a:t>izrade</a:t>
            </a:r>
            <a:r>
              <a:rPr lang="en-US" sz="2000" dirty="0">
                <a:latin typeface="+mn-lt"/>
              </a:rPr>
              <a:t> </a:t>
            </a:r>
            <a:r>
              <a:rPr lang="en-US" sz="2000" dirty="0" err="1">
                <a:latin typeface="+mn-lt"/>
              </a:rPr>
              <a:t>konceptualnih</a:t>
            </a:r>
            <a:r>
              <a:rPr lang="en-US" sz="2000" dirty="0">
                <a:latin typeface="+mn-lt"/>
              </a:rPr>
              <a:t> </a:t>
            </a:r>
            <a:r>
              <a:rPr lang="en-US" sz="2000" dirty="0" err="1">
                <a:latin typeface="+mn-lt"/>
              </a:rPr>
              <a:t>modela</a:t>
            </a:r>
            <a:r>
              <a:rPr lang="en-US" sz="2000" dirty="0">
                <a:latin typeface="+mn-lt"/>
              </a:rPr>
              <a:t> </a:t>
            </a:r>
            <a:r>
              <a:rPr lang="en-US" sz="2000" dirty="0" err="1">
                <a:latin typeface="+mn-lt"/>
              </a:rPr>
              <a:t>baze</a:t>
            </a:r>
            <a:r>
              <a:rPr lang="en-US" sz="2000" dirty="0">
                <a:latin typeface="+mn-lt"/>
              </a:rPr>
              <a:t> </a:t>
            </a:r>
            <a:r>
              <a:rPr lang="en-US" sz="2000" dirty="0" err="1">
                <a:latin typeface="+mn-lt"/>
              </a:rPr>
              <a:t>podataka</a:t>
            </a:r>
            <a:r>
              <a:rPr lang="en-US" sz="2000" dirty="0">
                <a:latin typeface="+mn-lt"/>
              </a:rPr>
              <a:t> </a:t>
            </a:r>
            <a:r>
              <a:rPr lang="en-US" sz="2000" dirty="0" err="1">
                <a:latin typeface="+mn-lt"/>
              </a:rPr>
              <a:t>koji</a:t>
            </a:r>
            <a:r>
              <a:rPr lang="en-US" sz="2000" dirty="0">
                <a:latin typeface="+mn-lt"/>
              </a:rPr>
              <a:t> </a:t>
            </a:r>
            <a:r>
              <a:rPr lang="en-US" sz="2000" dirty="0" err="1">
                <a:latin typeface="+mn-lt"/>
              </a:rPr>
              <a:t>znači</a:t>
            </a:r>
            <a:r>
              <a:rPr lang="en-US" sz="2000" dirty="0">
                <a:latin typeface="+mn-lt"/>
              </a:rPr>
              <a:t> </a:t>
            </a:r>
            <a:r>
              <a:rPr lang="en-US" sz="2000" dirty="0" err="1">
                <a:latin typeface="+mn-lt"/>
              </a:rPr>
              <a:t>da</a:t>
            </a:r>
            <a:r>
              <a:rPr lang="en-US" sz="2000" dirty="0">
                <a:latin typeface="+mn-lt"/>
              </a:rPr>
              <a:t> </a:t>
            </a:r>
            <a:r>
              <a:rPr lang="en-US" sz="2000" dirty="0">
                <a:solidFill>
                  <a:srgbClr val="FF0000"/>
                </a:solidFill>
                <a:latin typeface="+mn-lt"/>
              </a:rPr>
              <a:t>model </a:t>
            </a:r>
            <a:r>
              <a:rPr lang="en-US" sz="2000" dirty="0" err="1">
                <a:solidFill>
                  <a:srgbClr val="FF0000"/>
                </a:solidFill>
                <a:latin typeface="+mn-lt"/>
              </a:rPr>
              <a:t>baze</a:t>
            </a:r>
            <a:r>
              <a:rPr lang="en-US" sz="2000" dirty="0">
                <a:solidFill>
                  <a:srgbClr val="FF0000"/>
                </a:solidFill>
                <a:latin typeface="+mn-lt"/>
              </a:rPr>
              <a:t> </a:t>
            </a:r>
            <a:r>
              <a:rPr lang="en-US" sz="2000" dirty="0" err="1">
                <a:solidFill>
                  <a:srgbClr val="FF0000"/>
                </a:solidFill>
                <a:latin typeface="+mn-lt"/>
              </a:rPr>
              <a:t>podataka</a:t>
            </a:r>
            <a:r>
              <a:rPr lang="en-US" sz="2000" dirty="0">
                <a:solidFill>
                  <a:srgbClr val="FF0000"/>
                </a:solidFill>
                <a:latin typeface="+mn-lt"/>
              </a:rPr>
              <a:t> </a:t>
            </a:r>
            <a:r>
              <a:rPr lang="en-US" sz="2000" dirty="0" err="1">
                <a:solidFill>
                  <a:srgbClr val="FF0000"/>
                </a:solidFill>
                <a:latin typeface="+mn-lt"/>
              </a:rPr>
              <a:t>treba</a:t>
            </a:r>
            <a:r>
              <a:rPr lang="en-US" sz="2000" dirty="0">
                <a:solidFill>
                  <a:srgbClr val="FF0000"/>
                </a:solidFill>
                <a:latin typeface="+mn-lt"/>
              </a:rPr>
              <a:t> </a:t>
            </a:r>
            <a:r>
              <a:rPr lang="en-US" sz="2000" dirty="0" err="1">
                <a:solidFill>
                  <a:srgbClr val="FF0000"/>
                </a:solidFill>
                <a:latin typeface="+mn-lt"/>
              </a:rPr>
              <a:t>da</a:t>
            </a:r>
            <a:r>
              <a:rPr lang="en-US" sz="2000" dirty="0">
                <a:solidFill>
                  <a:srgbClr val="FF0000"/>
                </a:solidFill>
                <a:latin typeface="+mn-lt"/>
              </a:rPr>
              <a:t> </a:t>
            </a:r>
            <a:r>
              <a:rPr lang="en-US" sz="2000" dirty="0" err="1">
                <a:solidFill>
                  <a:srgbClr val="FF0000"/>
                </a:solidFill>
                <a:latin typeface="+mn-lt"/>
              </a:rPr>
              <a:t>odgovara</a:t>
            </a:r>
            <a:r>
              <a:rPr lang="en-US" sz="2000" dirty="0">
                <a:solidFill>
                  <a:srgbClr val="FF0000"/>
                </a:solidFill>
                <a:latin typeface="+mn-lt"/>
              </a:rPr>
              <a:t> </a:t>
            </a:r>
            <a:r>
              <a:rPr lang="en-US" sz="2000" dirty="0" err="1">
                <a:solidFill>
                  <a:srgbClr val="FF0000"/>
                </a:solidFill>
                <a:latin typeface="+mn-lt"/>
              </a:rPr>
              <a:t>postavljenim</a:t>
            </a:r>
            <a:r>
              <a:rPr lang="en-US" sz="2000" dirty="0">
                <a:solidFill>
                  <a:srgbClr val="FF0000"/>
                </a:solidFill>
                <a:latin typeface="+mn-lt"/>
              </a:rPr>
              <a:t> </a:t>
            </a:r>
            <a:r>
              <a:rPr lang="en-US" sz="2000" dirty="0" err="1">
                <a:solidFill>
                  <a:srgbClr val="FF0000"/>
                </a:solidFill>
                <a:latin typeface="+mn-lt"/>
              </a:rPr>
              <a:t>specifikacijama</a:t>
            </a:r>
            <a:r>
              <a:rPr lang="en-US" sz="2000" dirty="0">
                <a:solidFill>
                  <a:srgbClr val="FF0000"/>
                </a:solidFill>
                <a:latin typeface="+mn-lt"/>
              </a:rPr>
              <a:t> </a:t>
            </a:r>
            <a:r>
              <a:rPr lang="en-US" sz="2000" dirty="0" err="1">
                <a:solidFill>
                  <a:srgbClr val="FF0000"/>
                </a:solidFill>
                <a:latin typeface="+mn-lt"/>
              </a:rPr>
              <a:t>odnosno</a:t>
            </a:r>
            <a:r>
              <a:rPr lang="en-US" sz="2000" dirty="0">
                <a:solidFill>
                  <a:srgbClr val="FF0000"/>
                </a:solidFill>
                <a:latin typeface="+mn-lt"/>
              </a:rPr>
              <a:t> </a:t>
            </a:r>
            <a:r>
              <a:rPr lang="en-US" sz="2000" dirty="0" err="1">
                <a:solidFill>
                  <a:srgbClr val="FF0000"/>
                </a:solidFill>
                <a:latin typeface="+mn-lt"/>
              </a:rPr>
              <a:t>zahtevima</a:t>
            </a:r>
            <a:r>
              <a:rPr lang="en-US" sz="2000" dirty="0">
                <a:solidFill>
                  <a:srgbClr val="FF0000"/>
                </a:solidFill>
                <a:latin typeface="+mn-lt"/>
              </a:rPr>
              <a:t> </a:t>
            </a:r>
            <a:r>
              <a:rPr lang="en-US" sz="2000" dirty="0" err="1">
                <a:solidFill>
                  <a:srgbClr val="FF0000"/>
                </a:solidFill>
                <a:latin typeface="+mn-lt"/>
              </a:rPr>
              <a:t>za</a:t>
            </a:r>
            <a:r>
              <a:rPr lang="en-US" sz="2000" dirty="0">
                <a:solidFill>
                  <a:srgbClr val="FF0000"/>
                </a:solidFill>
                <a:latin typeface="+mn-lt"/>
              </a:rPr>
              <a:t> </a:t>
            </a:r>
            <a:r>
              <a:rPr lang="en-US" sz="2000" dirty="0" err="1">
                <a:solidFill>
                  <a:srgbClr val="FF0000"/>
                </a:solidFill>
                <a:latin typeface="+mn-lt"/>
              </a:rPr>
              <a:t>izradu</a:t>
            </a:r>
            <a:r>
              <a:rPr lang="en-US" sz="2000" dirty="0">
                <a:solidFill>
                  <a:srgbClr val="FF0000"/>
                </a:solidFill>
                <a:latin typeface="+mn-lt"/>
              </a:rPr>
              <a:t> </a:t>
            </a:r>
            <a:r>
              <a:rPr lang="en-US" sz="2000" dirty="0" err="1">
                <a:solidFill>
                  <a:srgbClr val="FF0000"/>
                </a:solidFill>
                <a:latin typeface="+mn-lt"/>
              </a:rPr>
              <a:t>aplikacije</a:t>
            </a:r>
            <a:r>
              <a:rPr lang="en-US" sz="2000" dirty="0">
                <a:solidFill>
                  <a:srgbClr val="FF0000"/>
                </a:solidFill>
                <a:latin typeface="+mn-lt"/>
              </a:rPr>
              <a:t> </a:t>
            </a:r>
            <a:r>
              <a:rPr lang="en-US" sz="2000" dirty="0" err="1">
                <a:solidFill>
                  <a:srgbClr val="FF0000"/>
                </a:solidFill>
                <a:latin typeface="+mn-lt"/>
              </a:rPr>
              <a:t>tj</a:t>
            </a:r>
            <a:r>
              <a:rPr lang="en-US" sz="2000" dirty="0">
                <a:solidFill>
                  <a:srgbClr val="FF0000"/>
                </a:solidFill>
                <a:latin typeface="+mn-lt"/>
              </a:rPr>
              <a:t>. </a:t>
            </a:r>
            <a:r>
              <a:rPr lang="en-US" sz="2000" dirty="0" err="1">
                <a:solidFill>
                  <a:srgbClr val="FF0000"/>
                </a:solidFill>
                <a:latin typeface="+mn-lt"/>
              </a:rPr>
              <a:t>da</a:t>
            </a:r>
            <a:r>
              <a:rPr lang="en-US" sz="2000" dirty="0">
                <a:solidFill>
                  <a:srgbClr val="FF0000"/>
                </a:solidFill>
                <a:latin typeface="+mn-lt"/>
              </a:rPr>
              <a:t> </a:t>
            </a:r>
            <a:r>
              <a:rPr lang="en-US" sz="2000" dirty="0" err="1">
                <a:solidFill>
                  <a:srgbClr val="FF0000"/>
                </a:solidFill>
                <a:latin typeface="+mn-lt"/>
              </a:rPr>
              <a:t>tipovi</a:t>
            </a:r>
            <a:r>
              <a:rPr lang="en-US" sz="2000" dirty="0">
                <a:solidFill>
                  <a:srgbClr val="FF0000"/>
                </a:solidFill>
                <a:latin typeface="+mn-lt"/>
              </a:rPr>
              <a:t> </a:t>
            </a:r>
            <a:r>
              <a:rPr lang="en-US" sz="2000" dirty="0" err="1">
                <a:solidFill>
                  <a:srgbClr val="FF0000"/>
                </a:solidFill>
                <a:latin typeface="+mn-lt"/>
              </a:rPr>
              <a:t>entiteta</a:t>
            </a:r>
            <a:r>
              <a:rPr lang="en-US" sz="2000" dirty="0">
                <a:solidFill>
                  <a:srgbClr val="FF0000"/>
                </a:solidFill>
                <a:latin typeface="+mn-lt"/>
              </a:rPr>
              <a:t> </a:t>
            </a:r>
            <a:r>
              <a:rPr lang="sr-Latn-RS" sz="2000" dirty="0">
                <a:solidFill>
                  <a:srgbClr val="FF0000"/>
                </a:solidFill>
                <a:latin typeface="+mn-lt"/>
              </a:rPr>
              <a:t>i </a:t>
            </a:r>
            <a:r>
              <a:rPr lang="en-US" sz="2000" dirty="0" err="1">
                <a:solidFill>
                  <a:srgbClr val="FF0000"/>
                </a:solidFill>
                <a:latin typeface="+mn-lt"/>
              </a:rPr>
              <a:t>njihovi</a:t>
            </a:r>
            <a:r>
              <a:rPr lang="en-US" sz="2000" dirty="0">
                <a:solidFill>
                  <a:srgbClr val="FF0000"/>
                </a:solidFill>
                <a:latin typeface="+mn-lt"/>
              </a:rPr>
              <a:t> </a:t>
            </a:r>
            <a:r>
              <a:rPr lang="en-US" sz="2000" dirty="0" err="1">
                <a:solidFill>
                  <a:srgbClr val="FF0000"/>
                </a:solidFill>
                <a:latin typeface="+mn-lt"/>
              </a:rPr>
              <a:t>atributi</a:t>
            </a:r>
            <a:r>
              <a:rPr lang="en-US" sz="2000" dirty="0">
                <a:solidFill>
                  <a:srgbClr val="FF0000"/>
                </a:solidFill>
                <a:latin typeface="+mn-lt"/>
              </a:rPr>
              <a:t> </a:t>
            </a:r>
            <a:r>
              <a:rPr lang="en-US" sz="2000" dirty="0" err="1">
                <a:solidFill>
                  <a:srgbClr val="FF0000"/>
                </a:solidFill>
                <a:latin typeface="+mn-lt"/>
              </a:rPr>
              <a:t>treba</a:t>
            </a:r>
            <a:r>
              <a:rPr lang="en-US" sz="2000" dirty="0">
                <a:solidFill>
                  <a:srgbClr val="FF0000"/>
                </a:solidFill>
                <a:latin typeface="+mn-lt"/>
              </a:rPr>
              <a:t> </a:t>
            </a:r>
            <a:r>
              <a:rPr lang="en-US" sz="2000" dirty="0" err="1">
                <a:solidFill>
                  <a:srgbClr val="FF0000"/>
                </a:solidFill>
                <a:latin typeface="+mn-lt"/>
              </a:rPr>
              <a:t>da</a:t>
            </a:r>
            <a:r>
              <a:rPr lang="en-US" sz="2000" dirty="0">
                <a:solidFill>
                  <a:srgbClr val="FF0000"/>
                </a:solidFill>
                <a:latin typeface="+mn-lt"/>
              </a:rPr>
              <a:t> </a:t>
            </a:r>
            <a:r>
              <a:rPr lang="en-US" sz="2000" dirty="0" err="1">
                <a:solidFill>
                  <a:srgbClr val="FF0000"/>
                </a:solidFill>
                <a:latin typeface="+mn-lt"/>
              </a:rPr>
              <a:t>odslikavaju</a:t>
            </a:r>
            <a:r>
              <a:rPr lang="en-US" sz="2000" dirty="0">
                <a:solidFill>
                  <a:srgbClr val="FF0000"/>
                </a:solidFill>
                <a:latin typeface="+mn-lt"/>
              </a:rPr>
              <a:t> </a:t>
            </a:r>
            <a:r>
              <a:rPr lang="en-US" sz="2000" dirty="0" err="1">
                <a:solidFill>
                  <a:srgbClr val="FF0000"/>
                </a:solidFill>
                <a:latin typeface="+mn-lt"/>
              </a:rPr>
              <a:t>realnost</a:t>
            </a:r>
            <a:r>
              <a:rPr lang="en-US" sz="2000" dirty="0">
                <a:solidFill>
                  <a:srgbClr val="FF0000"/>
                </a:solidFill>
                <a:latin typeface="+mn-lt"/>
              </a:rPr>
              <a:t>.</a:t>
            </a:r>
          </a:p>
        </p:txBody>
      </p:sp>
      <p:sp>
        <p:nvSpPr>
          <p:cNvPr id="5" name="Rectangle 4"/>
          <p:cNvSpPr/>
          <p:nvPr/>
        </p:nvSpPr>
        <p:spPr>
          <a:xfrm>
            <a:off x="614363" y="3352800"/>
            <a:ext cx="7970837" cy="1323439"/>
          </a:xfrm>
          <a:prstGeom prst="rect">
            <a:avLst/>
          </a:prstGeom>
          <a:solidFill>
            <a:schemeClr val="accent4">
              <a:lumMod val="40000"/>
              <a:lumOff val="60000"/>
            </a:schemeClr>
          </a:solidFill>
        </p:spPr>
        <p:txBody>
          <a:bodyPr>
            <a:spAutoFit/>
          </a:bodyPr>
          <a:lstStyle/>
          <a:p>
            <a:pPr>
              <a:defRPr/>
            </a:pPr>
            <a:r>
              <a:rPr lang="sr-Latn-RS" sz="2000" dirty="0">
                <a:latin typeface="+mn-lt"/>
              </a:rPr>
              <a:t>Na primer, u</a:t>
            </a:r>
            <a:r>
              <a:rPr lang="en-US" sz="2000" dirty="0">
                <a:latin typeface="+mn-lt"/>
              </a:rPr>
              <a:t> </a:t>
            </a:r>
            <a:r>
              <a:rPr lang="en-US" sz="2000" dirty="0" err="1">
                <a:latin typeface="+mn-lt"/>
              </a:rPr>
              <a:t>bazi</a:t>
            </a:r>
            <a:r>
              <a:rPr lang="en-US" sz="2000" dirty="0">
                <a:latin typeface="+mn-lt"/>
              </a:rPr>
              <a:t> </a:t>
            </a:r>
            <a:r>
              <a:rPr lang="en-US" sz="2000" dirty="0" err="1">
                <a:latin typeface="+mn-lt"/>
              </a:rPr>
              <a:t>podataka</a:t>
            </a:r>
            <a:r>
              <a:rPr lang="en-US" sz="2000" dirty="0">
                <a:latin typeface="+mn-lt"/>
              </a:rPr>
              <a:t> o </a:t>
            </a:r>
            <a:r>
              <a:rPr lang="en-US" sz="2000" dirty="0" err="1" smtClean="0">
                <a:latin typeface="+mn-lt"/>
              </a:rPr>
              <a:t>filmovima</a:t>
            </a:r>
            <a:r>
              <a:rPr lang="en-US" sz="2000" dirty="0" smtClean="0">
                <a:latin typeface="+mn-lt"/>
              </a:rPr>
              <a:t>, </a:t>
            </a:r>
            <a:r>
              <a:rPr lang="en-US" sz="2000" dirty="0">
                <a:solidFill>
                  <a:srgbClr val="FF0000"/>
                </a:solidFill>
                <a:latin typeface="+mn-lt"/>
              </a:rPr>
              <a:t>ne </a:t>
            </a:r>
            <a:r>
              <a:rPr lang="en-US" sz="2000" dirty="0" err="1">
                <a:solidFill>
                  <a:srgbClr val="FF0000"/>
                </a:solidFill>
                <a:latin typeface="+mn-lt"/>
              </a:rPr>
              <a:t>možete</a:t>
            </a:r>
            <a:r>
              <a:rPr lang="en-US" sz="2000" dirty="0">
                <a:solidFill>
                  <a:srgbClr val="FF0000"/>
                </a:solidFill>
                <a:latin typeface="+mn-lt"/>
              </a:rPr>
              <a:t> </a:t>
            </a:r>
            <a:r>
              <a:rPr lang="en-US" sz="2000" dirty="0" err="1">
                <a:solidFill>
                  <a:srgbClr val="FF0000"/>
                </a:solidFill>
                <a:latin typeface="+mn-lt"/>
              </a:rPr>
              <a:t>dodati</a:t>
            </a:r>
            <a:r>
              <a:rPr lang="en-US" sz="2000" dirty="0">
                <a:solidFill>
                  <a:srgbClr val="FF0000"/>
                </a:solidFill>
                <a:latin typeface="+mn-lt"/>
              </a:rPr>
              <a:t> </a:t>
            </a:r>
            <a:r>
              <a:rPr lang="en-US" sz="2000" dirty="0" err="1">
                <a:solidFill>
                  <a:srgbClr val="FF0000"/>
                </a:solidFill>
                <a:latin typeface="+mn-lt"/>
              </a:rPr>
              <a:t>atribut</a:t>
            </a:r>
            <a:r>
              <a:rPr lang="en-US" sz="2000" dirty="0">
                <a:solidFill>
                  <a:srgbClr val="FF0000"/>
                </a:solidFill>
                <a:latin typeface="+mn-lt"/>
              </a:rPr>
              <a:t> </a:t>
            </a:r>
            <a:r>
              <a:rPr lang="en-US" sz="2000" i="1" dirty="0">
                <a:solidFill>
                  <a:srgbClr val="FF0000"/>
                </a:solidFill>
                <a:latin typeface="+mn-lt"/>
              </a:rPr>
              <a:t>number-of-cylinders</a:t>
            </a:r>
            <a:r>
              <a:rPr lang="en-US" sz="2000" dirty="0">
                <a:solidFill>
                  <a:srgbClr val="FF0000"/>
                </a:solidFill>
                <a:latin typeface="+mn-lt"/>
              </a:rPr>
              <a:t> </a:t>
            </a:r>
            <a:r>
              <a:rPr lang="en-US" sz="2000" dirty="0" err="1">
                <a:solidFill>
                  <a:srgbClr val="FF0000"/>
                </a:solidFill>
                <a:latin typeface="+mn-lt"/>
              </a:rPr>
              <a:t>tipu</a:t>
            </a:r>
            <a:r>
              <a:rPr lang="en-US" sz="2000" dirty="0">
                <a:solidFill>
                  <a:srgbClr val="FF0000"/>
                </a:solidFill>
                <a:latin typeface="+mn-lt"/>
              </a:rPr>
              <a:t> </a:t>
            </a:r>
            <a:r>
              <a:rPr lang="en-US" sz="2000" dirty="0" err="1">
                <a:solidFill>
                  <a:srgbClr val="FF0000"/>
                </a:solidFill>
                <a:latin typeface="+mn-lt"/>
              </a:rPr>
              <a:t>entiteta</a:t>
            </a:r>
            <a:r>
              <a:rPr lang="en-US" sz="2000" dirty="0">
                <a:solidFill>
                  <a:srgbClr val="FF0000"/>
                </a:solidFill>
                <a:latin typeface="+mn-lt"/>
              </a:rPr>
              <a:t> STARS</a:t>
            </a:r>
            <a:r>
              <a:rPr lang="en-US" sz="2000" dirty="0">
                <a:latin typeface="+mn-lt"/>
              </a:rPr>
              <a:t> </a:t>
            </a:r>
            <a:r>
              <a:rPr lang="en-US" sz="2000" dirty="0" err="1">
                <a:latin typeface="+mn-lt"/>
              </a:rPr>
              <a:t>jer</a:t>
            </a:r>
            <a:r>
              <a:rPr lang="en-US" sz="2000" dirty="0">
                <a:latin typeface="+mn-lt"/>
              </a:rPr>
              <a:t> </a:t>
            </a:r>
            <a:r>
              <a:rPr lang="en-US" sz="2000" dirty="0" err="1">
                <a:latin typeface="+mn-lt"/>
              </a:rPr>
              <a:t>taj</a:t>
            </a:r>
            <a:r>
              <a:rPr lang="en-US" sz="2000" dirty="0">
                <a:latin typeface="+mn-lt"/>
              </a:rPr>
              <a:t> </a:t>
            </a:r>
            <a:r>
              <a:rPr lang="en-US" sz="2000" dirty="0" err="1">
                <a:latin typeface="+mn-lt"/>
              </a:rPr>
              <a:t>atribut</a:t>
            </a:r>
            <a:r>
              <a:rPr lang="en-US" sz="2000" dirty="0">
                <a:latin typeface="+mn-lt"/>
              </a:rPr>
              <a:t> </a:t>
            </a:r>
            <a:r>
              <a:rPr lang="en-US" sz="2000" dirty="0" err="1">
                <a:latin typeface="+mn-lt"/>
              </a:rPr>
              <a:t>opisuje</a:t>
            </a:r>
            <a:r>
              <a:rPr lang="en-US" sz="2000" dirty="0">
                <a:latin typeface="+mn-lt"/>
              </a:rPr>
              <a:t> </a:t>
            </a:r>
            <a:r>
              <a:rPr lang="en-US" sz="2000" dirty="0" err="1">
                <a:latin typeface="+mn-lt"/>
              </a:rPr>
              <a:t>svojstvo</a:t>
            </a:r>
            <a:r>
              <a:rPr lang="en-US" sz="2000" dirty="0">
                <a:latin typeface="+mn-lt"/>
              </a:rPr>
              <a:t> </a:t>
            </a:r>
            <a:r>
              <a:rPr lang="en-US" sz="2000" dirty="0" err="1">
                <a:latin typeface="+mn-lt"/>
              </a:rPr>
              <a:t>automobila</a:t>
            </a:r>
            <a:r>
              <a:rPr lang="en-US" sz="2000" dirty="0">
                <a:latin typeface="+mn-lt"/>
              </a:rPr>
              <a:t>. </a:t>
            </a:r>
            <a:endParaRPr lang="sr-Latn-RS" sz="2000" dirty="0">
              <a:latin typeface="+mn-lt"/>
            </a:endParaRPr>
          </a:p>
          <a:p>
            <a:pPr>
              <a:defRPr/>
            </a:pPr>
            <a:r>
              <a:rPr lang="en-US" sz="2000" dirty="0">
                <a:latin typeface="+mn-lt"/>
              </a:rPr>
              <a:t>Ono </a:t>
            </a:r>
            <a:r>
              <a:rPr lang="en-US" sz="2000" dirty="0" err="1">
                <a:latin typeface="+mn-lt"/>
              </a:rPr>
              <a:t>što</a:t>
            </a:r>
            <a:r>
              <a:rPr lang="en-US" sz="2000" dirty="0">
                <a:latin typeface="+mn-lt"/>
              </a:rPr>
              <a:t> je </a:t>
            </a:r>
            <a:r>
              <a:rPr lang="en-US" sz="2000" dirty="0" err="1">
                <a:latin typeface="+mn-lt"/>
              </a:rPr>
              <a:t>prikazano</a:t>
            </a:r>
            <a:r>
              <a:rPr lang="en-US" sz="2000" dirty="0">
                <a:latin typeface="+mn-lt"/>
              </a:rPr>
              <a:t> </a:t>
            </a:r>
            <a:r>
              <a:rPr lang="en-US" sz="2000" dirty="0" err="1">
                <a:latin typeface="+mn-lt"/>
              </a:rPr>
              <a:t>relacijama</a:t>
            </a:r>
            <a:r>
              <a:rPr lang="en-US" sz="2000" dirty="0">
                <a:latin typeface="+mn-lt"/>
              </a:rPr>
              <a:t> u </a:t>
            </a:r>
            <a:r>
              <a:rPr lang="en-US" sz="2000" dirty="0" err="1">
                <a:latin typeface="+mn-lt"/>
              </a:rPr>
              <a:t>relacionoj</a:t>
            </a:r>
            <a:r>
              <a:rPr lang="en-US" sz="2000" dirty="0">
                <a:latin typeface="+mn-lt"/>
              </a:rPr>
              <a:t> </a:t>
            </a:r>
            <a:r>
              <a:rPr lang="en-US" sz="2000" dirty="0" err="1">
                <a:latin typeface="+mn-lt"/>
              </a:rPr>
              <a:t>bazi</a:t>
            </a:r>
            <a:r>
              <a:rPr lang="en-US" sz="2000" dirty="0">
                <a:latin typeface="+mn-lt"/>
              </a:rPr>
              <a:t> </a:t>
            </a:r>
            <a:r>
              <a:rPr lang="en-US" sz="2000" dirty="0" err="1">
                <a:latin typeface="+mn-lt"/>
              </a:rPr>
              <a:t>podataka</a:t>
            </a:r>
            <a:r>
              <a:rPr lang="en-US" sz="2000" dirty="0">
                <a:latin typeface="+mn-lt"/>
              </a:rPr>
              <a:t> </a:t>
            </a:r>
            <a:r>
              <a:rPr lang="en-US" sz="2000" dirty="0" err="1">
                <a:latin typeface="+mn-lt"/>
              </a:rPr>
              <a:t>treba</a:t>
            </a:r>
            <a:r>
              <a:rPr lang="en-US" sz="2000" dirty="0">
                <a:latin typeface="+mn-lt"/>
              </a:rPr>
              <a:t> </a:t>
            </a:r>
            <a:r>
              <a:rPr lang="en-US" sz="2000" dirty="0" err="1">
                <a:latin typeface="+mn-lt"/>
              </a:rPr>
              <a:t>da</a:t>
            </a:r>
            <a:r>
              <a:rPr lang="en-US" sz="2000" dirty="0">
                <a:latin typeface="+mn-lt"/>
              </a:rPr>
              <a:t> </a:t>
            </a:r>
            <a:r>
              <a:rPr lang="en-US" sz="2000" dirty="0" err="1">
                <a:latin typeface="+mn-lt"/>
              </a:rPr>
              <a:t>ima</a:t>
            </a:r>
            <a:r>
              <a:rPr lang="en-US" sz="2000" dirty="0">
                <a:latin typeface="+mn-lt"/>
              </a:rPr>
              <a:t> </a:t>
            </a:r>
            <a:r>
              <a:rPr lang="en-US" sz="2000" dirty="0" err="1">
                <a:latin typeface="+mn-lt"/>
              </a:rPr>
              <a:t>smisla</a:t>
            </a:r>
            <a:r>
              <a:rPr lang="en-US" sz="2000" dirty="0">
                <a:latin typeface="+mn-lt"/>
              </a:rPr>
              <a:t> u </a:t>
            </a:r>
            <a:r>
              <a:rPr lang="en-US" sz="2000" dirty="0" err="1">
                <a:latin typeface="+mn-lt"/>
              </a:rPr>
              <a:t>odnosu</a:t>
            </a:r>
            <a:r>
              <a:rPr lang="en-US" sz="2000" dirty="0">
                <a:latin typeface="+mn-lt"/>
              </a:rPr>
              <a:t> </a:t>
            </a:r>
            <a:r>
              <a:rPr lang="en-US" sz="2000" dirty="0" err="1">
                <a:latin typeface="+mn-lt"/>
              </a:rPr>
              <a:t>na</a:t>
            </a:r>
            <a:r>
              <a:rPr lang="en-US" sz="2000" dirty="0">
                <a:latin typeface="+mn-lt"/>
              </a:rPr>
              <a:t> </a:t>
            </a:r>
            <a:r>
              <a:rPr lang="en-US" sz="2000" dirty="0" err="1">
                <a:latin typeface="+mn-lt"/>
              </a:rPr>
              <a:t>ono</a:t>
            </a:r>
            <a:r>
              <a:rPr lang="en-US" sz="2000" dirty="0">
                <a:latin typeface="+mn-lt"/>
              </a:rPr>
              <a:t> </a:t>
            </a:r>
            <a:r>
              <a:rPr lang="en-US" sz="2000" dirty="0" err="1">
                <a:latin typeface="+mn-lt"/>
              </a:rPr>
              <a:t>što</a:t>
            </a:r>
            <a:r>
              <a:rPr lang="en-US" sz="2000" dirty="0">
                <a:latin typeface="+mn-lt"/>
              </a:rPr>
              <a:t> </a:t>
            </a:r>
            <a:r>
              <a:rPr lang="en-US" sz="2000" dirty="0" err="1">
                <a:latin typeface="+mn-lt"/>
              </a:rPr>
              <a:t>znamo</a:t>
            </a:r>
            <a:r>
              <a:rPr lang="en-US" sz="2000" dirty="0">
                <a:latin typeface="+mn-lt"/>
              </a:rPr>
              <a:t> o </a:t>
            </a:r>
            <a:r>
              <a:rPr lang="en-US" sz="2000" dirty="0" err="1">
                <a:latin typeface="+mn-lt"/>
              </a:rPr>
              <a:t>delu</a:t>
            </a:r>
            <a:r>
              <a:rPr lang="en-US" sz="2000" dirty="0">
                <a:latin typeface="+mn-lt"/>
              </a:rPr>
              <a:t> </a:t>
            </a:r>
            <a:r>
              <a:rPr lang="en-US" sz="2000" dirty="0" err="1">
                <a:latin typeface="+mn-lt"/>
              </a:rPr>
              <a:t>realnosti</a:t>
            </a:r>
            <a:r>
              <a:rPr lang="en-US" sz="2000" dirty="0">
                <a:latin typeface="+mn-lt"/>
              </a:rPr>
              <a:t> </a:t>
            </a:r>
            <a:r>
              <a:rPr lang="en-US" sz="2000" dirty="0" err="1">
                <a:latin typeface="+mn-lt"/>
              </a:rPr>
              <a:t>koji</a:t>
            </a:r>
            <a:r>
              <a:rPr lang="en-US" sz="2000" dirty="0">
                <a:latin typeface="+mn-lt"/>
              </a:rPr>
              <a:t> </a:t>
            </a:r>
            <a:r>
              <a:rPr lang="en-US" sz="2000" dirty="0" err="1">
                <a:latin typeface="+mn-lt"/>
              </a:rPr>
              <a:t>modelujemo</a:t>
            </a:r>
            <a:r>
              <a:rPr lang="en-US" sz="2000" dirty="0">
                <a:latin typeface="+mn-lt"/>
              </a:rPr>
              <a:t>.</a:t>
            </a:r>
          </a:p>
        </p:txBody>
      </p:sp>
    </p:spTree>
  </p:cSld>
  <p:clrMapOvr>
    <a:masterClrMapping/>
  </p:clrMapOvr>
  <p:transition>
    <p:plu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endParaRPr lang="en-US" smtClean="0"/>
          </a:p>
        </p:txBody>
      </p:sp>
      <p:sp>
        <p:nvSpPr>
          <p:cNvPr id="4" name="Rectangle 3"/>
          <p:cNvSpPr/>
          <p:nvPr/>
        </p:nvSpPr>
        <p:spPr>
          <a:xfrm>
            <a:off x="635000" y="379413"/>
            <a:ext cx="8045450" cy="1631950"/>
          </a:xfrm>
          <a:prstGeom prst="rect">
            <a:avLst/>
          </a:prstGeom>
          <a:solidFill>
            <a:schemeClr val="accent6">
              <a:lumMod val="40000"/>
              <a:lumOff val="60000"/>
            </a:schemeClr>
          </a:solidFill>
        </p:spPr>
        <p:txBody>
          <a:bodyPr>
            <a:spAutoFit/>
          </a:bodyPr>
          <a:lstStyle/>
          <a:p>
            <a:pPr marL="342900" indent="-342900">
              <a:buFont typeface="Arial" panose="020B0604020202020204" pitchFamily="34" charset="0"/>
              <a:buChar char="•"/>
              <a:defRPr/>
            </a:pPr>
            <a:r>
              <a:rPr lang="sr-Latn-RS" sz="2000" b="1" i="1" dirty="0"/>
              <a:t>Primer 1:</a:t>
            </a:r>
            <a:r>
              <a:rPr lang="sr-Latn-RS" sz="2000" i="1" dirty="0"/>
              <a:t> </a:t>
            </a:r>
          </a:p>
          <a:p>
            <a:pPr marL="342900" indent="-342900">
              <a:buFont typeface="Arial" panose="020B0604020202020204" pitchFamily="34" charset="0"/>
              <a:buChar char="•"/>
              <a:defRPr/>
            </a:pPr>
            <a:r>
              <a:rPr lang="sr-Latn-RS" sz="2000" i="1" dirty="0"/>
              <a:t>Relacija Stars-in između Stars i Movies, to bi trebalo da bude relacija više na prema više. Razlog je očigledan jer u realnom svetu jedna zvezda se može pojaviti u više od jednog filma </a:t>
            </a:r>
            <a:r>
              <a:rPr lang="sr-Latn-RS" sz="2000" i="1" dirty="0" smtClean="0"/>
              <a:t>i u </a:t>
            </a:r>
            <a:r>
              <a:rPr lang="sr-Latn-RS" sz="2000" i="1" dirty="0"/>
              <a:t>filmu može igrati više od jedne zvezde. </a:t>
            </a:r>
          </a:p>
        </p:txBody>
      </p:sp>
      <p:sp>
        <p:nvSpPr>
          <p:cNvPr id="16389" name="Rectangle 4"/>
          <p:cNvSpPr>
            <a:spLocks noChangeArrowheads="1"/>
          </p:cNvSpPr>
          <p:nvPr/>
        </p:nvSpPr>
        <p:spPr bwMode="auto">
          <a:xfrm>
            <a:off x="1774825" y="2120900"/>
            <a:ext cx="5718175" cy="646113"/>
          </a:xfrm>
          <a:prstGeom prst="rect">
            <a:avLst/>
          </a:prstGeom>
          <a:solidFill>
            <a:srgbClr val="FFC000"/>
          </a:solidFill>
          <a:ln w="9525">
            <a:noFill/>
            <a:miter lim="800000"/>
            <a:headEnd/>
            <a:tailEnd/>
          </a:ln>
        </p:spPr>
        <p:txBody>
          <a:bodyPr>
            <a:spAutoFit/>
          </a:bodyPr>
          <a:lstStyle/>
          <a:p>
            <a:r>
              <a:rPr lang="en-US"/>
              <a:t>Nekada je manje očigledno šta realni svet zahteva od nas da uradimo u našem E/R modelu.</a:t>
            </a:r>
          </a:p>
        </p:txBody>
      </p:sp>
      <p:sp>
        <p:nvSpPr>
          <p:cNvPr id="6" name="Rectangle 5"/>
          <p:cNvSpPr/>
          <p:nvPr/>
        </p:nvSpPr>
        <p:spPr>
          <a:xfrm>
            <a:off x="314325" y="2841625"/>
            <a:ext cx="8542338" cy="3138488"/>
          </a:xfrm>
          <a:prstGeom prst="rect">
            <a:avLst/>
          </a:prstGeom>
          <a:solidFill>
            <a:schemeClr val="accent4">
              <a:lumMod val="40000"/>
              <a:lumOff val="60000"/>
            </a:schemeClr>
          </a:solidFill>
        </p:spPr>
        <p:txBody>
          <a:bodyPr>
            <a:spAutoFit/>
          </a:bodyPr>
          <a:lstStyle/>
          <a:p>
            <a:pPr>
              <a:defRPr/>
            </a:pPr>
            <a:r>
              <a:rPr lang="vi-VN" b="1" i="1" dirty="0"/>
              <a:t>Primer 2: </a:t>
            </a:r>
            <a:endParaRPr lang="sr-Latn-RS" b="1" i="1" dirty="0"/>
          </a:p>
          <a:p>
            <a:pPr>
              <a:defRPr/>
            </a:pPr>
            <a:r>
              <a:rPr lang="vi-VN" i="1" dirty="0"/>
              <a:t>Razmotrimo tipove entiteta COURSES i INSTRUCTORS, sa vezom Teaches između njih iz baze podataka univerziteta. </a:t>
            </a:r>
            <a:r>
              <a:rPr lang="vi-VN" i="1" dirty="0">
                <a:solidFill>
                  <a:srgbClr val="FF0000"/>
                </a:solidFill>
              </a:rPr>
              <a:t>Da li relacija između COURSES i INSTRUCTORS više na prema jedan?</a:t>
            </a:r>
            <a:r>
              <a:rPr lang="vi-VN" i="1" dirty="0"/>
              <a:t> Odgovor zavisi od politike i namere organizacije za koju se kreira baza podataka. Moguće je da škola ima politiku da može post</a:t>
            </a:r>
            <a:r>
              <a:rPr lang="sr-Latn-RS" i="1" dirty="0"/>
              <a:t>o</a:t>
            </a:r>
            <a:r>
              <a:rPr lang="vi-VN" i="1" dirty="0"/>
              <a:t>jati samo jedan instruktor na jednom kursu. Međutim, mogu da i više instruktora timski predaju neki kurs. Ili, namera škole može biti da ima informaciju ne samo o instruktorima koji trenutno drže kurs već i </a:t>
            </a:r>
            <a:r>
              <a:rPr lang="sr-Latn-RS" i="1" dirty="0"/>
              <a:t>o </a:t>
            </a:r>
            <a:r>
              <a:rPr lang="vi-VN" i="1" dirty="0"/>
              <a:t>onima koji su ga bilo kada držali ili koji su u stanju da ga drže. </a:t>
            </a:r>
            <a:endParaRPr lang="sr-Latn-RS" i="1" dirty="0"/>
          </a:p>
          <a:p>
            <a:pPr>
              <a:defRPr/>
            </a:pPr>
            <a:r>
              <a:rPr lang="vi-VN" i="1" dirty="0"/>
              <a:t>Zavisno od ovih slučajeva, potrebno je da </a:t>
            </a:r>
            <a:r>
              <a:rPr lang="vi-VN" i="1" dirty="0">
                <a:solidFill>
                  <a:srgbClr val="FF0000"/>
                </a:solidFill>
              </a:rPr>
              <a:t>relacija Teaches ima kardinalnost jedan prema jedan, jedan prema više ili više prema više.</a:t>
            </a:r>
            <a:endParaRPr lang="en-US" dirty="0">
              <a:solidFill>
                <a:srgbClr val="FF0000"/>
              </a:solidFill>
            </a:endParaRPr>
          </a:p>
        </p:txBody>
      </p:sp>
    </p:spTree>
  </p:cSld>
  <p:clrMapOvr>
    <a:masterClrMapping/>
  </p:clrMapOvr>
  <p:transition>
    <p:plu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mtClean="0"/>
              <a:t>Sprečavanje redudantnosti</a:t>
            </a:r>
          </a:p>
        </p:txBody>
      </p:sp>
      <p:sp>
        <p:nvSpPr>
          <p:cNvPr id="3" name="Content Placeholder 2"/>
          <p:cNvSpPr>
            <a:spLocks noGrp="1"/>
          </p:cNvSpPr>
          <p:nvPr>
            <p:ph idx="1"/>
          </p:nvPr>
        </p:nvSpPr>
        <p:spPr>
          <a:xfrm>
            <a:off x="628650" y="1403350"/>
            <a:ext cx="7886700" cy="4351338"/>
          </a:xfrm>
        </p:spPr>
        <p:txBody>
          <a:bodyPr/>
          <a:lstStyle/>
          <a:p>
            <a:pPr marL="0" indent="0" eaLnBrk="1" fontAlgn="auto" hangingPunct="1">
              <a:spcAft>
                <a:spcPts val="0"/>
              </a:spcAft>
              <a:buFont typeface="Arial" panose="020B0604020202020204" pitchFamily="34" charset="0"/>
              <a:buNone/>
              <a:defRPr/>
            </a:pPr>
            <a:endParaRPr lang="en-US"/>
          </a:p>
        </p:txBody>
      </p:sp>
      <p:sp>
        <p:nvSpPr>
          <p:cNvPr id="4" name="Rectangle 3"/>
          <p:cNvSpPr/>
          <p:nvPr/>
        </p:nvSpPr>
        <p:spPr>
          <a:xfrm>
            <a:off x="463550" y="1008063"/>
            <a:ext cx="8380413" cy="4770437"/>
          </a:xfrm>
          <a:prstGeom prst="rect">
            <a:avLst/>
          </a:prstGeom>
          <a:solidFill>
            <a:schemeClr val="accent4">
              <a:lumMod val="40000"/>
              <a:lumOff val="60000"/>
            </a:schemeClr>
          </a:solidFill>
        </p:spPr>
        <p:txBody>
          <a:bodyPr>
            <a:spAutoFit/>
          </a:bodyPr>
          <a:lstStyle/>
          <a:p>
            <a:pPr>
              <a:defRPr/>
            </a:pPr>
            <a:r>
              <a:rPr lang="sr-Latn-RS" sz="2000" b="1" i="1" dirty="0"/>
              <a:t>Sprečavanje redudantnosti: </a:t>
            </a:r>
            <a:r>
              <a:rPr lang="sr-Latn-RS" sz="2000" dirty="0"/>
              <a:t>U E/R modeliranju postoji nekoliko novih mehanizama kojima se mogu izbeći redudantnost i anomalije</a:t>
            </a:r>
          </a:p>
          <a:p>
            <a:pPr>
              <a:defRPr/>
            </a:pPr>
            <a:endParaRPr lang="sr-Latn-RS" sz="2000" dirty="0"/>
          </a:p>
          <a:p>
            <a:pPr>
              <a:defRPr/>
            </a:pPr>
            <a:endParaRPr lang="sr-Latn-RS" sz="2000" dirty="0"/>
          </a:p>
          <a:p>
            <a:pPr>
              <a:defRPr/>
            </a:pPr>
            <a:endParaRPr lang="sr-Latn-RS" sz="2000" dirty="0"/>
          </a:p>
          <a:p>
            <a:pPr>
              <a:defRPr/>
            </a:pPr>
            <a:endParaRPr lang="sr-Latn-RS" sz="2000" dirty="0"/>
          </a:p>
          <a:p>
            <a:pPr>
              <a:defRPr/>
            </a:pPr>
            <a:endParaRPr lang="sr-Latn-RS" sz="2000" dirty="0"/>
          </a:p>
          <a:p>
            <a:pPr>
              <a:defRPr/>
            </a:pPr>
            <a:endParaRPr lang="sr-Latn-RS" sz="2000" dirty="0"/>
          </a:p>
          <a:p>
            <a:pPr>
              <a:defRPr/>
            </a:pPr>
            <a:r>
              <a:rPr lang="sr-Latn-RS" b="1" i="1" dirty="0"/>
              <a:t>Primer 1:</a:t>
            </a:r>
            <a:r>
              <a:rPr lang="sr-Latn-RS" i="1" dirty="0"/>
              <a:t> između Movies i Studios, koristili smo relaciju Owns. Umesto toga, možemo koristiti atribut studioName u entitetu Movies. Mada u tome nema ništa pogrešnog, to je opasno iz nekoliko razloga. </a:t>
            </a:r>
            <a:br>
              <a:rPr lang="sr-Latn-RS" i="1" dirty="0"/>
            </a:br>
            <a:r>
              <a:rPr lang="sr-Latn-RS" i="1" dirty="0"/>
              <a:t>1. Može doći do ponavljanja nekih činjenica što bi rezultiralo potrebom za većim prostorom za čuvanjem podataka </a:t>
            </a:r>
          </a:p>
          <a:p>
            <a:pPr>
              <a:defRPr/>
            </a:pPr>
            <a:r>
              <a:rPr lang="sr-Latn-RS" i="1" dirty="0"/>
              <a:t>2. Postoji mogućnost za pojavom anomalije ažuriranja, jer mi možemo promeniti relaciju ali ne i atribut i obrnuto. </a:t>
            </a:r>
            <a:r>
              <a:rPr lang="sr-Latn-RS" sz="2000" dirty="0"/>
              <a:t/>
            </a:r>
            <a:br>
              <a:rPr lang="sr-Latn-RS" sz="2000" dirty="0"/>
            </a:br>
            <a:endParaRPr lang="sr-Latn-RS" dirty="0"/>
          </a:p>
        </p:txBody>
      </p:sp>
      <p:pic>
        <p:nvPicPr>
          <p:cNvPr id="17413" name="Picture 4"/>
          <p:cNvPicPr>
            <a:picLocks noChangeAspect="1"/>
          </p:cNvPicPr>
          <p:nvPr/>
        </p:nvPicPr>
        <p:blipFill>
          <a:blip r:embed="rId2"/>
          <a:srcRect/>
          <a:stretch>
            <a:fillRect/>
          </a:stretch>
        </p:blipFill>
        <p:spPr bwMode="auto">
          <a:xfrm>
            <a:off x="896938" y="2074863"/>
            <a:ext cx="7289800" cy="1147762"/>
          </a:xfrm>
          <a:prstGeom prst="rect">
            <a:avLst/>
          </a:prstGeom>
          <a:noFill/>
          <a:ln w="9525">
            <a:noFill/>
            <a:miter lim="800000"/>
            <a:headEnd/>
            <a:tailEnd/>
          </a:ln>
        </p:spPr>
      </p:pic>
    </p:spTree>
  </p:cSld>
  <p:clrMapOvr>
    <a:masterClrMapping/>
  </p:clrMapOvr>
  <p:transition>
    <p:plu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bwMode="auto">
          <a:xfrm>
            <a:off x="628650" y="384175"/>
            <a:ext cx="7886700" cy="842963"/>
          </a:xfrm>
          <a:noFill/>
          <a:ln>
            <a:miter lim="800000"/>
            <a:headEnd/>
            <a:tailEnd/>
          </a:ln>
        </p:spPr>
        <p:txBody>
          <a:bodyPr vert="horz" wrap="square" lIns="91440" tIns="45720" rIns="91440" bIns="45720" numCol="1" anchor="t" anchorCtr="0" compatLnSpc="1">
            <a:prstTxWarp prst="textNoShape">
              <a:avLst/>
            </a:prstTxWarp>
          </a:bodyPr>
          <a:lstStyle/>
          <a:p>
            <a:pPr eaLnBrk="1" hangingPunct="1"/>
            <a:endParaRPr lang="en-US" smtClean="0"/>
          </a:p>
        </p:txBody>
      </p:sp>
      <p:sp>
        <p:nvSpPr>
          <p:cNvPr id="4" name="Rectangle 3"/>
          <p:cNvSpPr/>
          <p:nvPr/>
        </p:nvSpPr>
        <p:spPr>
          <a:xfrm>
            <a:off x="620713" y="396875"/>
            <a:ext cx="7950200" cy="2246313"/>
          </a:xfrm>
          <a:prstGeom prst="rect">
            <a:avLst/>
          </a:prstGeom>
          <a:solidFill>
            <a:schemeClr val="bg2">
              <a:lumMod val="90000"/>
            </a:schemeClr>
          </a:solidFill>
        </p:spPr>
        <p:txBody>
          <a:bodyPr>
            <a:spAutoFit/>
          </a:bodyPr>
          <a:lstStyle/>
          <a:p>
            <a:pPr>
              <a:defRPr/>
            </a:pPr>
            <a:r>
              <a:rPr lang="vi-VN" sz="2000" b="1" i="1" dirty="0"/>
              <a:t>Primer 2</a:t>
            </a:r>
            <a:r>
              <a:rPr lang="vi-VN" sz="2000" i="1" dirty="0"/>
              <a:t>: Pretpostavimo da umesto relacije između tipova entiteta MOVIES i STUDIOS treba da postavimo relaciju “movie-holdings,” koja opisuje studio koji je zakupac filma. Tada možemo kreirati još jedan tip entiteta HOLDINGS (zakupac) i između tipa entiteta HOLDIN</a:t>
            </a:r>
            <a:r>
              <a:rPr lang="sr-Latn-RS" sz="2000" i="1" dirty="0"/>
              <a:t>G</a:t>
            </a:r>
            <a:r>
              <a:rPr lang="vi-VN" sz="2000" i="1" dirty="0"/>
              <a:t>S i tipa entiteta MOVIES uspostaviti relaciju Represents tipa jedan na prema jedan</a:t>
            </a:r>
            <a:r>
              <a:rPr lang="sr-Latn-RS" sz="2000" i="1" dirty="0"/>
              <a:t>,</a:t>
            </a:r>
            <a:r>
              <a:rPr lang="vi-VN" sz="2000" i="1" dirty="0"/>
              <a:t> a takođe i relaciju Owns tipa više na prema jedan između tipova entiteta HOLDIN</a:t>
            </a:r>
            <a:r>
              <a:rPr lang="sr-Latn-RS" sz="2000" i="1" dirty="0"/>
              <a:t>G</a:t>
            </a:r>
            <a:r>
              <a:rPr lang="vi-VN" sz="2000" i="1" dirty="0"/>
              <a:t>S i STUDIO</a:t>
            </a:r>
            <a:r>
              <a:rPr lang="sr-Latn-RS" sz="2000" i="1" dirty="0"/>
              <a:t>.</a:t>
            </a:r>
            <a:endParaRPr lang="en-US" sz="2000" dirty="0"/>
          </a:p>
        </p:txBody>
      </p:sp>
      <p:pic>
        <p:nvPicPr>
          <p:cNvPr id="18437" name="Picture 2" descr="http://mdita.metropolitan.ac.rs/qdita-temp/IT350/L05/IT350-IT2008-IM-DMOD-CONC-Slika1000.png"/>
          <p:cNvPicPr>
            <a:picLocks noChangeAspect="1" noChangeArrowheads="1"/>
          </p:cNvPicPr>
          <p:nvPr/>
        </p:nvPicPr>
        <p:blipFill>
          <a:blip r:embed="rId2"/>
          <a:srcRect/>
          <a:stretch>
            <a:fillRect/>
          </a:stretch>
        </p:blipFill>
        <p:spPr bwMode="auto">
          <a:xfrm>
            <a:off x="1289050" y="2916238"/>
            <a:ext cx="6913563" cy="1281112"/>
          </a:xfrm>
          <a:prstGeom prst="rect">
            <a:avLst/>
          </a:prstGeom>
          <a:noFill/>
          <a:ln w="9525">
            <a:noFill/>
            <a:miter lim="800000"/>
            <a:headEnd/>
            <a:tailEnd/>
          </a:ln>
        </p:spPr>
      </p:pic>
      <p:sp>
        <p:nvSpPr>
          <p:cNvPr id="6" name="Rectangle 5"/>
          <p:cNvSpPr/>
          <p:nvPr/>
        </p:nvSpPr>
        <p:spPr>
          <a:xfrm>
            <a:off x="968375" y="4627563"/>
            <a:ext cx="7261225" cy="923925"/>
          </a:xfrm>
          <a:prstGeom prst="rect">
            <a:avLst/>
          </a:prstGeom>
          <a:solidFill>
            <a:schemeClr val="accent2">
              <a:lumMod val="60000"/>
              <a:lumOff val="40000"/>
            </a:schemeClr>
          </a:solidFill>
        </p:spPr>
        <p:txBody>
          <a:bodyPr>
            <a:spAutoFit/>
          </a:bodyPr>
          <a:lstStyle/>
          <a:p>
            <a:pPr>
              <a:defRPr/>
            </a:pPr>
            <a:r>
              <a:rPr lang="sr-Latn-RS" i="1" dirty="0"/>
              <a:t>T</a:t>
            </a:r>
            <a:r>
              <a:rPr lang="en-US" i="1" dirty="0" err="1"/>
              <a:t>ip</a:t>
            </a:r>
            <a:r>
              <a:rPr lang="en-US" i="1" dirty="0"/>
              <a:t> </a:t>
            </a:r>
            <a:r>
              <a:rPr lang="en-US" i="1" dirty="0" err="1"/>
              <a:t>entiteta</a:t>
            </a:r>
            <a:r>
              <a:rPr lang="en-US" i="1" dirty="0"/>
              <a:t> HOLDINGS </a:t>
            </a:r>
            <a:r>
              <a:rPr lang="en-US" i="1" dirty="0" err="1"/>
              <a:t>nema</a:t>
            </a:r>
            <a:r>
              <a:rPr lang="en-US" i="1" dirty="0"/>
              <a:t> </a:t>
            </a:r>
            <a:r>
              <a:rPr lang="en-US" i="1" dirty="0" err="1"/>
              <a:t>neku</a:t>
            </a:r>
            <a:r>
              <a:rPr lang="en-US" i="1" dirty="0"/>
              <a:t> </a:t>
            </a:r>
            <a:r>
              <a:rPr lang="en-US" i="1" dirty="0" err="1"/>
              <a:t>korisnu</a:t>
            </a:r>
            <a:r>
              <a:rPr lang="en-US" i="1" dirty="0"/>
              <a:t> </a:t>
            </a:r>
            <a:r>
              <a:rPr lang="en-US" i="1" dirty="0" err="1"/>
              <a:t>svrhu</a:t>
            </a:r>
            <a:r>
              <a:rPr lang="sr-Latn-RS" i="1" dirty="0"/>
              <a:t>,</a:t>
            </a:r>
            <a:r>
              <a:rPr lang="en-US" i="1" dirty="0"/>
              <a:t> </a:t>
            </a:r>
            <a:r>
              <a:rPr lang="sr-Latn-RS" i="1" dirty="0"/>
              <a:t>te se </a:t>
            </a:r>
            <a:r>
              <a:rPr lang="en-US" i="1" dirty="0" err="1"/>
              <a:t>kao</a:t>
            </a:r>
            <a:r>
              <a:rPr lang="en-US" i="1" dirty="0"/>
              <a:t> </a:t>
            </a:r>
            <a:r>
              <a:rPr lang="en-US" i="1" dirty="0" err="1"/>
              <a:t>takav</a:t>
            </a:r>
            <a:r>
              <a:rPr lang="en-US" i="1" dirty="0"/>
              <a:t> </a:t>
            </a:r>
            <a:r>
              <a:rPr lang="en-US" i="1" dirty="0" err="1"/>
              <a:t>može</a:t>
            </a:r>
            <a:r>
              <a:rPr lang="en-US" i="1" dirty="0"/>
              <a:t> </a:t>
            </a:r>
            <a:r>
              <a:rPr lang="en-US" i="1" dirty="0" err="1"/>
              <a:t>izostaviti</a:t>
            </a:r>
            <a:r>
              <a:rPr lang="en-US" i="1" dirty="0"/>
              <a:t>. On </a:t>
            </a:r>
            <a:r>
              <a:rPr lang="en-US" i="1" dirty="0" err="1"/>
              <a:t>čini</a:t>
            </a:r>
            <a:r>
              <a:rPr lang="en-US" i="1" dirty="0"/>
              <a:t> program </a:t>
            </a:r>
            <a:r>
              <a:rPr lang="en-US" i="1" dirty="0" err="1"/>
              <a:t>komplikovanijim</a:t>
            </a:r>
            <a:r>
              <a:rPr lang="en-US" i="1" dirty="0"/>
              <a:t>, </a:t>
            </a:r>
            <a:r>
              <a:rPr lang="en-US" i="1" dirty="0" err="1"/>
              <a:t>dovodi</a:t>
            </a:r>
            <a:r>
              <a:rPr lang="en-US" i="1" dirty="0"/>
              <a:t> do </a:t>
            </a:r>
            <a:r>
              <a:rPr lang="en-US" i="1" dirty="0" err="1"/>
              <a:t>nepotrebnog</a:t>
            </a:r>
            <a:r>
              <a:rPr lang="en-US" i="1" dirty="0"/>
              <a:t> </a:t>
            </a:r>
            <a:r>
              <a:rPr lang="en-US" i="1" dirty="0" err="1"/>
              <a:t>zauzeća</a:t>
            </a:r>
            <a:r>
              <a:rPr lang="en-US" i="1" dirty="0"/>
              <a:t> </a:t>
            </a:r>
            <a:r>
              <a:rPr lang="en-US" i="1" dirty="0" err="1"/>
              <a:t>prostora</a:t>
            </a:r>
            <a:r>
              <a:rPr lang="en-US" i="1" dirty="0"/>
              <a:t> </a:t>
            </a:r>
            <a:r>
              <a:rPr lang="en-US" i="1" dirty="0" err="1"/>
              <a:t>i</a:t>
            </a:r>
            <a:r>
              <a:rPr lang="en-US" i="1" dirty="0"/>
              <a:t> </a:t>
            </a:r>
            <a:r>
              <a:rPr lang="en-US" i="1" dirty="0" err="1"/>
              <a:t>povećava</a:t>
            </a:r>
            <a:r>
              <a:rPr lang="en-US" i="1" dirty="0"/>
              <a:t> </a:t>
            </a:r>
            <a:r>
              <a:rPr lang="en-US" i="1" dirty="0" err="1"/>
              <a:t>mogućnost</a:t>
            </a:r>
            <a:r>
              <a:rPr lang="en-US" i="1" dirty="0"/>
              <a:t> </a:t>
            </a:r>
            <a:r>
              <a:rPr lang="en-US" i="1" dirty="0" err="1"/>
              <a:t>pojave</a:t>
            </a:r>
            <a:r>
              <a:rPr lang="en-US" i="1" dirty="0"/>
              <a:t> </a:t>
            </a:r>
            <a:r>
              <a:rPr lang="en-US" i="1" dirty="0" err="1"/>
              <a:t>greške</a:t>
            </a:r>
            <a:r>
              <a:rPr lang="en-US" i="1" dirty="0"/>
              <a:t>.</a:t>
            </a:r>
            <a:endParaRPr lang="en-US" dirty="0"/>
          </a:p>
        </p:txBody>
      </p:sp>
    </p:spTree>
  </p:cSld>
  <p:clrMapOvr>
    <a:masterClrMapping/>
  </p:clrMapOvr>
  <p:transition>
    <p:plus/>
  </p:transition>
  <p:timing>
    <p:tnLst>
      <p:par>
        <p:cTn id="1" dur="indefinite" restart="never" nodeType="tmRoot"/>
      </p:par>
    </p:tnLst>
  </p:timing>
</p:sld>
</file>

<file path=ppt/theme/theme1.xml><?xml version="1.0" encoding="utf-8"?>
<a:theme xmlns:a="http://schemas.openxmlformats.org/drawingml/2006/main" name="IT101-L03-2020-2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5" id="{3C7963E8-2E92-4051-8841-17B6C509787B}" vid="{F0C5EFAE-7693-46CA-AAA3-4BE31CEE6DB5}"/>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Presentation5" id="{3C7963E8-2E92-4051-8841-17B6C509787B}" vid="{B4AD632A-5109-4449-AC02-876F02E701CF}"/>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IT101-L03-2020-21</Template>
  <TotalTime>4464</TotalTime>
  <Words>3448</Words>
  <Application>Microsoft Office PowerPoint</Application>
  <PresentationFormat>On-screen Show (4:3)</PresentationFormat>
  <Paragraphs>289</Paragraphs>
  <Slides>52</Slides>
  <Notes>1</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52</vt:i4>
      </vt:variant>
    </vt:vector>
  </HeadingPairs>
  <TitlesOfParts>
    <vt:vector size="55" baseType="lpstr">
      <vt:lpstr>IT101-L03-2020-21</vt:lpstr>
      <vt:lpstr>Custom Design</vt:lpstr>
      <vt:lpstr>Image</vt:lpstr>
      <vt:lpstr>Slide 1</vt:lpstr>
      <vt:lpstr>L04:</vt:lpstr>
      <vt:lpstr>Šta ćemo naučiti u ovoj lekciji?</vt:lpstr>
      <vt:lpstr>Sadržaj </vt:lpstr>
      <vt:lpstr>Podsećanje</vt:lpstr>
      <vt:lpstr>Principi dobrog modelovanja konceptualnog modela</vt:lpstr>
      <vt:lpstr>Slide 7</vt:lpstr>
      <vt:lpstr>Sprečavanje redudantnosti</vt:lpstr>
      <vt:lpstr>Slide 9</vt:lpstr>
      <vt:lpstr>Izbor prave relacije</vt:lpstr>
      <vt:lpstr>Slide 11</vt:lpstr>
      <vt:lpstr>Slide 12</vt:lpstr>
      <vt:lpstr>Izbor prave relacije</vt:lpstr>
      <vt:lpstr>Slide 14</vt:lpstr>
      <vt:lpstr>Izbor prave vrste elemenata</vt:lpstr>
      <vt:lpstr>Izbor prave vrste elemenata</vt:lpstr>
      <vt:lpstr>Slide 17</vt:lpstr>
      <vt:lpstr>Primer izrade konceptualnog modela baze podataka</vt:lpstr>
      <vt:lpstr>Održavanje informacija o CD-ovima, Održavanje CD marketinških informacija.</vt:lpstr>
      <vt:lpstr>Slide 20</vt:lpstr>
      <vt:lpstr>Slide 21</vt:lpstr>
      <vt:lpstr>Slide 22</vt:lpstr>
      <vt:lpstr>Slide 23</vt:lpstr>
      <vt:lpstr>Pravila “analize teksta”</vt:lpstr>
      <vt:lpstr>Primena pravila analize</vt:lpstr>
      <vt:lpstr>Pregledavanje funkcionalnih zahteva</vt:lpstr>
      <vt:lpstr>Pregledavanje funkcionalnih zahteva</vt:lpstr>
      <vt:lpstr>Preliminarni E/R dijagram za sistem Internet prodaje</vt:lpstr>
      <vt:lpstr>Pregledavanje preliminarnog modela...</vt:lpstr>
      <vt:lpstr>E/R dijagram Sistema za Internet prodaju u CD Selections</vt:lpstr>
      <vt:lpstr>Klasni dijgrami kao alternativa ER dijagamima</vt:lpstr>
      <vt:lpstr>Slide 32</vt:lpstr>
      <vt:lpstr>Slide 33</vt:lpstr>
      <vt:lpstr>Slide 34</vt:lpstr>
      <vt:lpstr>Veza agregacija u UML dijagramima</vt:lpstr>
      <vt:lpstr>Slide 36</vt:lpstr>
      <vt:lpstr>Slide 37</vt:lpstr>
      <vt:lpstr>Konceptualni model</vt:lpstr>
      <vt:lpstr>Primer konceptualnog modela</vt:lpstr>
      <vt:lpstr>Logički model podataka</vt:lpstr>
      <vt:lpstr>Logički model podataka</vt:lpstr>
      <vt:lpstr>Slide 42</vt:lpstr>
      <vt:lpstr>Fizički model podataka</vt:lpstr>
      <vt:lpstr>Slide 44</vt:lpstr>
      <vt:lpstr>Transformacija logičkog u fizički model baze podataka</vt:lpstr>
      <vt:lpstr>Transformacija logičkog u fizički model baze podataka</vt:lpstr>
      <vt:lpstr>Slide 47</vt:lpstr>
      <vt:lpstr>Transformacija entiteta</vt:lpstr>
      <vt:lpstr>Zaključak </vt:lpstr>
      <vt:lpstr>Zaključak </vt:lpstr>
      <vt:lpstr>Zaključak </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NAZIV PREDAVANJA</dc:title>
  <dc:creator>Dusan</dc:creator>
  <cp:lastModifiedBy>PC</cp:lastModifiedBy>
  <cp:revision>288</cp:revision>
  <dcterms:created xsi:type="dcterms:W3CDTF">2007-10-27T21:26:07Z</dcterms:created>
  <dcterms:modified xsi:type="dcterms:W3CDTF">2023-10-29T18:10:42Z</dcterms:modified>
</cp:coreProperties>
</file>